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45" r:id="rId2"/>
    <p:sldId id="315" r:id="rId3"/>
    <p:sldId id="339" r:id="rId4"/>
    <p:sldId id="333" r:id="rId5"/>
    <p:sldId id="343" r:id="rId6"/>
    <p:sldId id="340" r:id="rId7"/>
    <p:sldId id="319" r:id="rId8"/>
    <p:sldId id="335" r:id="rId9"/>
    <p:sldId id="344" r:id="rId10"/>
    <p:sldId id="323" r:id="rId11"/>
    <p:sldId id="326" r:id="rId12"/>
    <p:sldId id="341" r:id="rId13"/>
    <p:sldId id="331" r:id="rId14"/>
    <p:sldId id="34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87FC8"/>
    <a:srgbClr val="66CCFF"/>
    <a:srgbClr val="CCFFFF"/>
    <a:srgbClr val="993300"/>
    <a:srgbClr val="990033"/>
    <a:srgbClr val="CC0000"/>
    <a:srgbClr val="006DB0"/>
    <a:srgbClr val="0076BC"/>
    <a:srgbClr val="C8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>
      <p:cViewPr varScale="1">
        <p:scale>
          <a:sx n="90" d="100"/>
          <a:sy n="90" d="100"/>
        </p:scale>
        <p:origin x="22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TE.SD.LOCAL\WORK\LAPR6\TRUST\Resources\Trust%20Analysis\Trust%20Stats%20and%20Slides\2023\2023.12.31%20Trust%20Stats.xlsx" TargetMode="External"/><Relationship Id="rId1" Type="http://schemas.openxmlformats.org/officeDocument/2006/relationships/themeOverride" Target="../theme/themeOverride4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TE.SD.LOCAL\WORK\LAPR6\TRUST\Resources\Trust%20Analysis\Trust%20Stats%20and%20Slides\2023\2023.12.31%20Trust%20Stats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TE.SD.LOCAL\WORK\LAPR6\TRUST\Resources\Trust%20Analysis\Trust%20Stats%20and%20Slides\2023\2022.12.31%20Trust%20Stat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TE.SD.LOCAL\WORK\LAPR6\TRUST\Resources\Trust%20Analysis\Trust%20Stats%20and%20Slides\2023\2023.12.31%20Trust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TATE.SD.LOCAL\WORK\LAPR6\TRUST\Resources\Trust%20Analysis\Trust%20Stats%20and%20Slides\2023\2023.12.31%20Trust%20Stats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TATE.SD.LOCAL\WORK\LAPR6\TRUST\Resources\Trust%20Analysis\Trust%20Stats%20and%20Slides\2023\2023.12.31%20Trust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20605501802736E-2"/>
          <c:y val="0.10910261002690463"/>
          <c:w val="0.81606744911603035"/>
          <c:h val="0.70873940215401943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Analysis'!$B$248</c:f>
              <c:strCache>
                <c:ptCount val="1"/>
                <c:pt idx="0">
                  <c:v>Trust Assets</c:v>
                </c:pt>
              </c:strCache>
            </c:strRef>
          </c:tx>
          <c:spPr>
            <a:ln>
              <a:solidFill>
                <a:srgbClr val="087FC8"/>
              </a:solidFill>
            </a:ln>
          </c:spPr>
          <c:marker>
            <c:spPr>
              <a:solidFill>
                <a:srgbClr val="087FC8"/>
              </a:solidFill>
              <a:ln>
                <a:solidFill>
                  <a:srgbClr val="087FC8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Analysis'!$A$249:$A$277</c:f>
              <c:strCache>
                <c:ptCount val="29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23</c:v>
                </c:pt>
                <c:pt idx="28">
                  <c:v>8/1/24</c:v>
                </c:pt>
              </c:strCache>
            </c:strRef>
          </c:cat>
          <c:val>
            <c:numRef>
              <c:f>'Trust Analysis'!$B$249:$B$277</c:f>
              <c:numCache>
                <c:formatCode>_("$"* #,##0_);_("$"* \(#,##0\);_("$"* "-"??_);_(@_)</c:formatCode>
                <c:ptCount val="29"/>
                <c:pt idx="0">
                  <c:v>301863000</c:v>
                </c:pt>
                <c:pt idx="1">
                  <c:v>723820000</c:v>
                </c:pt>
                <c:pt idx="2">
                  <c:v>8212661000</c:v>
                </c:pt>
                <c:pt idx="3">
                  <c:v>9433765000</c:v>
                </c:pt>
                <c:pt idx="4">
                  <c:v>11673187000</c:v>
                </c:pt>
                <c:pt idx="5">
                  <c:v>12651908000</c:v>
                </c:pt>
                <c:pt idx="6">
                  <c:v>13503523000</c:v>
                </c:pt>
                <c:pt idx="7">
                  <c:v>13711290000</c:v>
                </c:pt>
                <c:pt idx="8">
                  <c:v>22886760000</c:v>
                </c:pt>
                <c:pt idx="9">
                  <c:v>32746199000</c:v>
                </c:pt>
                <c:pt idx="10">
                  <c:v>32866535000</c:v>
                </c:pt>
                <c:pt idx="11">
                  <c:v>44200000000</c:v>
                </c:pt>
                <c:pt idx="12">
                  <c:v>35109776000</c:v>
                </c:pt>
                <c:pt idx="13">
                  <c:v>54800000000</c:v>
                </c:pt>
                <c:pt idx="14">
                  <c:v>75565222000</c:v>
                </c:pt>
                <c:pt idx="15">
                  <c:v>108785726000</c:v>
                </c:pt>
                <c:pt idx="16">
                  <c:v>120980576000</c:v>
                </c:pt>
                <c:pt idx="17">
                  <c:v>148125294000</c:v>
                </c:pt>
                <c:pt idx="18">
                  <c:v>168828698000</c:v>
                </c:pt>
                <c:pt idx="19">
                  <c:v>226054306000</c:v>
                </c:pt>
                <c:pt idx="20">
                  <c:v>234371588000</c:v>
                </c:pt>
                <c:pt idx="21">
                  <c:v>293512383000</c:v>
                </c:pt>
                <c:pt idx="22">
                  <c:v>305079011000</c:v>
                </c:pt>
                <c:pt idx="23">
                  <c:v>367163497000</c:v>
                </c:pt>
                <c:pt idx="24">
                  <c:v>500605204000</c:v>
                </c:pt>
                <c:pt idx="25">
                  <c:v>607575460000</c:v>
                </c:pt>
                <c:pt idx="26">
                  <c:v>590160973000</c:v>
                </c:pt>
                <c:pt idx="27">
                  <c:v>666416108000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12-40CF-8EB6-809793700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73472"/>
        <c:axId val="127675392"/>
      </c:lineChart>
      <c:lineChart>
        <c:grouping val="standard"/>
        <c:varyColors val="0"/>
        <c:ser>
          <c:idx val="1"/>
          <c:order val="1"/>
          <c:tx>
            <c:strRef>
              <c:f>'Trust Analysis'!$C$248</c:f>
              <c:strCache>
                <c:ptCount val="1"/>
                <c:pt idx="0">
                  <c:v>Trust Companies</c:v>
                </c:pt>
              </c:strCache>
            </c:strRef>
          </c:tx>
          <c:spPr>
            <a:ln>
              <a:solidFill>
                <a:srgbClr val="CC3300"/>
              </a:solidFill>
            </a:ln>
          </c:spPr>
          <c:marker>
            <c:spPr>
              <a:solidFill>
                <a:srgbClr val="CC3300"/>
              </a:solidFill>
              <a:ln>
                <a:solidFill>
                  <a:srgbClr val="CC33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0"/>
              <c:layout>
                <c:manualLayout>
                  <c:x val="-1.7010057765888313E-2"/>
                  <c:y val="-6.8882882827645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12-40CF-8EB6-8097937005C6}"/>
                </c:ext>
              </c:extLst>
            </c:dLbl>
            <c:dLbl>
              <c:idx val="1"/>
              <c:layout>
                <c:manualLayout>
                  <c:x val="-1.3608046212710638E-2"/>
                  <c:y val="-6.289306692958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12-40CF-8EB6-8097937005C6}"/>
                </c:ext>
              </c:extLst>
            </c:dLbl>
            <c:dLbl>
              <c:idx val="2"/>
              <c:layout>
                <c:manualLayout>
                  <c:x val="-1.020603465953298E-2"/>
                  <c:y val="-4.7918527184449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12-40CF-8EB6-8097937005C6}"/>
                </c:ext>
              </c:extLst>
            </c:dLbl>
            <c:dLbl>
              <c:idx val="3"/>
              <c:layout>
                <c:manualLayout>
                  <c:x val="-6.8040231063553188E-3"/>
                  <c:y val="-4.7918527184449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12-40CF-8EB6-8097937005C6}"/>
                </c:ext>
              </c:extLst>
            </c:dLbl>
            <c:dLbl>
              <c:idx val="4"/>
              <c:layout>
                <c:manualLayout>
                  <c:x val="-1.7010057765888609E-3"/>
                  <c:y val="-4.19287112863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12-40CF-8EB6-8097937005C6}"/>
                </c:ext>
              </c:extLst>
            </c:dLbl>
            <c:dLbl>
              <c:idx val="5"/>
              <c:layout>
                <c:manualLayout>
                  <c:x val="5.1030173297664898E-3"/>
                  <c:y val="8.98472384708424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12-40CF-8EB6-8097937005C6}"/>
                </c:ext>
              </c:extLst>
            </c:dLbl>
            <c:dLbl>
              <c:idx val="6"/>
              <c:layout>
                <c:manualLayout>
                  <c:x val="-1.0206034659533042E-2"/>
                  <c:y val="-4.791852718444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12-40CF-8EB6-8097937005C6}"/>
                </c:ext>
              </c:extLst>
            </c:dLbl>
            <c:dLbl>
              <c:idx val="7"/>
              <c:layout>
                <c:manualLayout>
                  <c:x val="-5.1030173297664898E-3"/>
                  <c:y val="-4.791852718444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12-40CF-8EB6-8097937005C6}"/>
                </c:ext>
              </c:extLst>
            </c:dLbl>
            <c:dLbl>
              <c:idx val="8"/>
              <c:layout>
                <c:manualLayout>
                  <c:x val="-5.1030173297665514E-3"/>
                  <c:y val="-5.390834308250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12-40CF-8EB6-8097937005C6}"/>
                </c:ext>
              </c:extLst>
            </c:dLbl>
            <c:dLbl>
              <c:idx val="9"/>
              <c:layout>
                <c:manualLayout>
                  <c:x val="-1.0206034659532917E-2"/>
                  <c:y val="-4.492361923542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12-40CF-8EB6-8097937005C6}"/>
                </c:ext>
              </c:extLst>
            </c:dLbl>
            <c:dLbl>
              <c:idx val="10"/>
              <c:layout>
                <c:manualLayout>
                  <c:x val="-1.7010057765888299E-2"/>
                  <c:y val="-6.289306692958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12-40CF-8EB6-8097937005C6}"/>
                </c:ext>
              </c:extLst>
            </c:dLbl>
            <c:dLbl>
              <c:idx val="11"/>
              <c:layout>
                <c:manualLayout>
                  <c:x val="-2.2113075095654851E-2"/>
                  <c:y val="-6.289306692958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C12-40CF-8EB6-8097937005C6}"/>
                </c:ext>
              </c:extLst>
            </c:dLbl>
            <c:dLbl>
              <c:idx val="12"/>
              <c:layout>
                <c:manualLayout>
                  <c:x val="-1.8711063542477129E-2"/>
                  <c:y val="-7.1877790776673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C12-40CF-8EB6-8097937005C6}"/>
                </c:ext>
              </c:extLst>
            </c:dLbl>
            <c:dLbl>
              <c:idx val="13"/>
              <c:layout>
                <c:manualLayout>
                  <c:x val="-2.5515086648832508E-2"/>
                  <c:y val="-5.390834308250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C12-40CF-8EB6-8097937005C6}"/>
                </c:ext>
              </c:extLst>
            </c:dLbl>
            <c:dLbl>
              <c:idx val="14"/>
              <c:layout>
                <c:manualLayout>
                  <c:x val="-3.9123132861543085E-2"/>
                  <c:y val="-4.7918527184449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C12-40CF-8EB6-8097937005C6}"/>
                </c:ext>
              </c:extLst>
            </c:dLbl>
            <c:dLbl>
              <c:idx val="15"/>
              <c:layout>
                <c:manualLayout>
                  <c:x val="-3.7422127084954258E-2"/>
                  <c:y val="-4.4923619235421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C12-40CF-8EB6-8097937005C6}"/>
                </c:ext>
              </c:extLst>
            </c:dLbl>
            <c:dLbl>
              <c:idx val="16"/>
              <c:layout>
                <c:manualLayout>
                  <c:x val="-3.7422127084954258E-2"/>
                  <c:y val="-4.791852718444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C12-40CF-8EB6-8097937005C6}"/>
                </c:ext>
              </c:extLst>
            </c:dLbl>
            <c:dLbl>
              <c:idx val="17"/>
              <c:layout>
                <c:manualLayout>
                  <c:x val="-4.2525144414720745E-2"/>
                  <c:y val="-6.2893066929589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C12-40CF-8EB6-8097937005C6}"/>
                </c:ext>
              </c:extLst>
            </c:dLbl>
            <c:dLbl>
              <c:idx val="18"/>
              <c:layout>
                <c:manualLayout>
                  <c:x val="-3.061810397859906E-2"/>
                  <c:y val="-5.091343513347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C12-40CF-8EB6-8097937005C6}"/>
                </c:ext>
              </c:extLst>
            </c:dLbl>
            <c:dLbl>
              <c:idx val="19"/>
              <c:layout>
                <c:manualLayout>
                  <c:x val="-4.0824138638132043E-2"/>
                  <c:y val="-4.4923619235421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C12-40CF-8EB6-8097937005C6}"/>
                </c:ext>
              </c:extLst>
            </c:dLbl>
            <c:dLbl>
              <c:idx val="20"/>
              <c:layout>
                <c:manualLayout>
                  <c:x val="-4.5927155967898405E-2"/>
                  <c:y val="-4.492361923542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C12-40CF-8EB6-8097937005C6}"/>
                </c:ext>
              </c:extLst>
            </c:dLbl>
            <c:dLbl>
              <c:idx val="21"/>
              <c:layout>
                <c:manualLayout>
                  <c:x val="-6.123620795719787E-2"/>
                  <c:y val="-3.2943987439308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C12-40CF-8EB6-8097937005C6}"/>
                </c:ext>
              </c:extLst>
            </c:dLbl>
            <c:dLbl>
              <c:idx val="22"/>
              <c:layout>
                <c:manualLayout>
                  <c:x val="-7.4844254169908517E-2"/>
                  <c:y val="-6.8882882827645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C12-40CF-8EB6-8097937005C6}"/>
                </c:ext>
              </c:extLst>
            </c:dLbl>
            <c:dLbl>
              <c:idx val="23"/>
              <c:layout>
                <c:manualLayout>
                  <c:x val="-9.0163346528904578E-2"/>
                  <c:y val="-7.78676066747301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59071697727872E-2"/>
                      <c:h val="6.18448491474298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FC12-40CF-8EB6-8097937005C6}"/>
                </c:ext>
              </c:extLst>
            </c:dLbl>
            <c:dLbl>
              <c:idx val="24"/>
              <c:layout>
                <c:manualLayout>
                  <c:x val="-8.390270272733133E-2"/>
                  <c:y val="-0.11235644781278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C12-40CF-8EB6-8097937005C6}"/>
                </c:ext>
              </c:extLst>
            </c:dLbl>
            <c:dLbl>
              <c:idx val="25"/>
              <c:layout>
                <c:manualLayout>
                  <c:x val="-7.5543425551594434E-2"/>
                  <c:y val="-0.12257702714998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C12-40CF-8EB6-8097937005C6}"/>
                </c:ext>
              </c:extLst>
            </c:dLbl>
            <c:dLbl>
              <c:idx val="26"/>
              <c:layout>
                <c:manualLayout>
                  <c:x val="-4.6292469207241463E-2"/>
                  <c:y val="0.10223045833444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C12-40CF-8EB6-8097937005C6}"/>
                </c:ext>
              </c:extLst>
            </c:dLbl>
            <c:dLbl>
              <c:idx val="27"/>
              <c:layout>
                <c:manualLayout>
                  <c:x val="-2.8932474766500044E-2"/>
                  <c:y val="-4.492361923542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C12-40CF-8EB6-8097937005C6}"/>
                </c:ext>
              </c:extLst>
            </c:dLbl>
            <c:dLbl>
              <c:idx val="28"/>
              <c:layout>
                <c:manualLayout>
                  <c:x val="-3.5740115888029313E-2"/>
                  <c:y val="6.8882882827645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C12-40CF-8EB6-8097937005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'Trust Analysis'!$A$249:$A$277</c:f>
              <c:strCache>
                <c:ptCount val="29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23</c:v>
                </c:pt>
                <c:pt idx="28">
                  <c:v>8/1/24</c:v>
                </c:pt>
              </c:strCache>
            </c:strRef>
          </c:cat>
          <c:val>
            <c:numRef>
              <c:f>'Trust Analysis'!$C$249:$C$277</c:f>
              <c:numCache>
                <c:formatCode>General</c:formatCode>
                <c:ptCount val="29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13</c:v>
                </c:pt>
                <c:pt idx="4">
                  <c:v>14</c:v>
                </c:pt>
                <c:pt idx="5">
                  <c:v>13</c:v>
                </c:pt>
                <c:pt idx="6">
                  <c:v>21</c:v>
                </c:pt>
                <c:pt idx="7">
                  <c:v>21</c:v>
                </c:pt>
                <c:pt idx="8">
                  <c:v>21</c:v>
                </c:pt>
                <c:pt idx="9">
                  <c:v>19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39</c:v>
                </c:pt>
                <c:pt idx="14">
                  <c:v>49</c:v>
                </c:pt>
                <c:pt idx="15">
                  <c:v>56</c:v>
                </c:pt>
                <c:pt idx="16">
                  <c:v>64</c:v>
                </c:pt>
                <c:pt idx="17">
                  <c:v>69</c:v>
                </c:pt>
                <c:pt idx="18">
                  <c:v>76</c:v>
                </c:pt>
                <c:pt idx="19">
                  <c:v>84</c:v>
                </c:pt>
                <c:pt idx="20">
                  <c:v>89</c:v>
                </c:pt>
                <c:pt idx="21">
                  <c:v>95</c:v>
                </c:pt>
                <c:pt idx="22">
                  <c:v>97</c:v>
                </c:pt>
                <c:pt idx="23">
                  <c:v>103</c:v>
                </c:pt>
                <c:pt idx="24">
                  <c:v>105</c:v>
                </c:pt>
                <c:pt idx="25">
                  <c:v>108</c:v>
                </c:pt>
                <c:pt idx="26">
                  <c:v>115</c:v>
                </c:pt>
                <c:pt idx="27">
                  <c:v>118</c:v>
                </c:pt>
                <c:pt idx="28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FC12-40CF-8EB6-809793700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83968"/>
        <c:axId val="127682048"/>
      </c:lineChart>
      <c:catAx>
        <c:axId val="12767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75392"/>
        <c:crosses val="autoZero"/>
        <c:auto val="1"/>
        <c:lblAlgn val="ctr"/>
        <c:lblOffset val="100"/>
        <c:noMultiLvlLbl val="0"/>
      </c:catAx>
      <c:valAx>
        <c:axId val="12767539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 baseline="0"/>
                </a:pPr>
                <a:r>
                  <a:rPr lang="en-US" sz="1200" baseline="0"/>
                  <a:t>Billion</a:t>
                </a:r>
              </a:p>
            </c:rich>
          </c:tx>
          <c:layout>
            <c:manualLayout>
              <c:xMode val="edge"/>
              <c:yMode val="edge"/>
              <c:x val="2.1511026200712522E-2"/>
              <c:y val="2.1179423048670085E-2"/>
            </c:manualLayout>
          </c:layout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73472"/>
        <c:crosses val="autoZero"/>
        <c:crossBetween val="between"/>
        <c:dispUnits>
          <c:builtInUnit val="billions"/>
        </c:dispUnits>
      </c:valAx>
      <c:valAx>
        <c:axId val="127682048"/>
        <c:scaling>
          <c:orientation val="minMax"/>
          <c:max val="16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aseline="0"/>
                </a:pPr>
                <a:r>
                  <a:rPr lang="en-US" sz="1200" baseline="0"/>
                  <a:t>Trust Companies</a:t>
                </a:r>
              </a:p>
            </c:rich>
          </c:tx>
          <c:layout>
            <c:manualLayout>
              <c:xMode val="edge"/>
              <c:yMode val="edge"/>
              <c:x val="0.83089765825079553"/>
              <c:y val="1.955014596049409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683968"/>
        <c:crosses val="max"/>
        <c:crossBetween val="between"/>
      </c:valAx>
      <c:catAx>
        <c:axId val="12768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68204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2341790609508"/>
          <c:y val="0.11287578409701109"/>
          <c:w val="0.85877324629293128"/>
          <c:h val="0.66560445723783468"/>
        </c:manualLayout>
      </c:layout>
      <c:barChart>
        <c:barDir val="col"/>
        <c:grouping val="stacked"/>
        <c:varyColors val="0"/>
        <c:ser>
          <c:idx val="0"/>
          <c:order val="0"/>
          <c:tx>
            <c:v>Public</c:v>
          </c:tx>
          <c:spPr>
            <a:solidFill>
              <a:srgbClr val="087FC8"/>
            </a:solidFill>
          </c:spPr>
          <c:invertIfNegative val="0"/>
          <c:dLbls>
            <c:dLbl>
              <c:idx val="2"/>
              <c:layout>
                <c:manualLayout>
                  <c:x val="-1.8027143647199955E-3"/>
                  <c:y val="-4.56051832386050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CB-43C0-8DC1-2B6C06819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('Trust Analysis'!$C$102:$E$102,'Trust Analysis'!$F$102)</c:f>
              <c:strCache>
                <c:ptCount val="4"/>
                <c:pt idx="0">
                  <c:v>Strong</c:v>
                </c:pt>
                <c:pt idx="1">
                  <c:v>Satisfactory</c:v>
                </c:pt>
                <c:pt idx="2">
                  <c:v>Unsatisfactory</c:v>
                </c:pt>
                <c:pt idx="3">
                  <c:v>Not Rated</c:v>
                </c:pt>
              </c:strCache>
            </c:strRef>
          </c:cat>
          <c:val>
            <c:numRef>
              <c:f>('Trust Analysis'!$C$104:$E$104,'Trust Analysis'!$F$104)</c:f>
              <c:numCache>
                <c:formatCode>General</c:formatCode>
                <c:ptCount val="4"/>
                <c:pt idx="0">
                  <c:v>7</c:v>
                </c:pt>
                <c:pt idx="1">
                  <c:v>44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CB-43C0-8DC1-2B6C0681918C}"/>
            </c:ext>
          </c:extLst>
        </c:ser>
        <c:ser>
          <c:idx val="1"/>
          <c:order val="1"/>
          <c:tx>
            <c:v>Private</c:v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7535970076525424E-3"/>
                  <c:y val="1.3477257582834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CB-43C0-8DC1-2B6C0681918C}"/>
                </c:ext>
              </c:extLst>
            </c:dLbl>
            <c:dLbl>
              <c:idx val="2"/>
              <c:layout>
                <c:manualLayout>
                  <c:x val="-7.7836248904756752E-4"/>
                  <c:y val="-5.878031728886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CB-43C0-8DC1-2B6C0681918C}"/>
                </c:ext>
              </c:extLst>
            </c:dLbl>
            <c:dLbl>
              <c:idx val="3"/>
              <c:layout>
                <c:manualLayout>
                  <c:x val="-1.7043454501558806E-3"/>
                  <c:y val="-1.4837723490081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CB-43C0-8DC1-2B6C06819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('Trust Analysis'!$C$102:$E$102,'Trust Analysis'!$F$102)</c:f>
              <c:strCache>
                <c:ptCount val="4"/>
                <c:pt idx="0">
                  <c:v>Strong</c:v>
                </c:pt>
                <c:pt idx="1">
                  <c:v>Satisfactory</c:v>
                </c:pt>
                <c:pt idx="2">
                  <c:v>Unsatisfactory</c:v>
                </c:pt>
                <c:pt idx="3">
                  <c:v>Not Rated</c:v>
                </c:pt>
              </c:strCache>
            </c:strRef>
          </c:cat>
          <c:val>
            <c:numRef>
              <c:f>('Trust Analysis'!$C$105:$E$105,'Trust Analysis'!$F$105)</c:f>
              <c:numCache>
                <c:formatCode>General</c:formatCode>
                <c:ptCount val="4"/>
                <c:pt idx="0">
                  <c:v>8</c:v>
                </c:pt>
                <c:pt idx="1">
                  <c:v>35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8CB-43C0-8DC1-2B6C06819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832832"/>
        <c:axId val="127834368"/>
      </c:barChart>
      <c:catAx>
        <c:axId val="12783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7834368"/>
        <c:crosses val="autoZero"/>
        <c:auto val="1"/>
        <c:lblAlgn val="ctr"/>
        <c:lblOffset val="100"/>
        <c:noMultiLvlLbl val="0"/>
      </c:catAx>
      <c:valAx>
        <c:axId val="127834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aseline="0"/>
                </a:pPr>
                <a:r>
                  <a:rPr lang="en-US" sz="2000" baseline="0"/>
                  <a:t>Trust Companies</a:t>
                </a:r>
              </a:p>
            </c:rich>
          </c:tx>
          <c:layout>
            <c:manualLayout>
              <c:xMode val="edge"/>
              <c:yMode val="edge"/>
              <c:x val="1.6394347358004286E-2"/>
              <c:y val="0.224824916770063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783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75087489063872"/>
          <c:y val="0.92592592592592593"/>
          <c:w val="0.71637467191601045"/>
          <c:h val="7.407407407407407E-2"/>
        </c:manualLayout>
      </c:layout>
      <c:overlay val="0"/>
      <c:txPr>
        <a:bodyPr/>
        <a:lstStyle/>
        <a:p>
          <a:pPr rtl="0">
            <a:defRPr sz="2000" baseline="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44500635598069"/>
          <c:y val="8.1334925347446324E-2"/>
          <c:w val="0.80380283004548692"/>
          <c:h val="0.731064067811195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'Trust Analysis'!$A$69</c:f>
              <c:strCache>
                <c:ptCount val="1"/>
                <c:pt idx="0">
                  <c:v>Public Exams</c:v>
                </c:pt>
              </c:strCache>
            </c:strRef>
          </c:tx>
          <c:spPr>
            <a:solidFill>
              <a:srgbClr val="087FC8"/>
            </a:solidFill>
          </c:spPr>
          <c:invertIfNegative val="0"/>
          <c:dLbls>
            <c:dLbl>
              <c:idx val="1"/>
              <c:layout>
                <c:manualLayout>
                  <c:x val="-3.2127191985744144E-17"/>
                  <c:y val="-7.09035617133624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57-471E-8783-B174308AD9D1}"/>
                </c:ext>
              </c:extLst>
            </c:dLbl>
            <c:dLbl>
              <c:idx val="2"/>
              <c:layout>
                <c:manualLayout>
                  <c:x val="-6.2438057867170762E-17"/>
                  <c:y val="-0.113784857672118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57-471E-8783-B174308AD9D1}"/>
                </c:ext>
              </c:extLst>
            </c:dLbl>
            <c:dLbl>
              <c:idx val="3"/>
              <c:layout>
                <c:manualLayout>
                  <c:x val="0"/>
                  <c:y val="-3.92567914776193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57-471E-8783-B174308AD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Analysis'!$B$66:$K$66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2024*</c:v>
                </c:pt>
              </c:strCache>
            </c:strRef>
          </c:cat>
          <c:val>
            <c:numRef>
              <c:f>'Trust Analysis'!$B$69:$K$69</c:f>
              <c:numCache>
                <c:formatCode>General</c:formatCode>
                <c:ptCount val="10"/>
                <c:pt idx="0">
                  <c:v>15</c:v>
                </c:pt>
                <c:pt idx="1">
                  <c:v>21</c:v>
                </c:pt>
                <c:pt idx="2">
                  <c:v>18</c:v>
                </c:pt>
                <c:pt idx="3">
                  <c:v>28</c:v>
                </c:pt>
                <c:pt idx="4">
                  <c:v>9</c:v>
                </c:pt>
                <c:pt idx="5">
                  <c:v>23</c:v>
                </c:pt>
                <c:pt idx="6">
                  <c:v>26</c:v>
                </c:pt>
                <c:pt idx="7">
                  <c:v>19</c:v>
                </c:pt>
                <c:pt idx="8">
                  <c:v>23</c:v>
                </c:pt>
                <c:pt idx="9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57-471E-8783-B174308AD9D1}"/>
            </c:ext>
          </c:extLst>
        </c:ser>
        <c:ser>
          <c:idx val="1"/>
          <c:order val="1"/>
          <c:tx>
            <c:strRef>
              <c:f>'Trust Analysis'!$A$70</c:f>
              <c:strCache>
                <c:ptCount val="1"/>
                <c:pt idx="0">
                  <c:v>Private Exams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dLbls>
            <c:dLbl>
              <c:idx val="1"/>
              <c:layout>
                <c:manualLayout>
                  <c:x val="-3.2127191985744144E-17"/>
                  <c:y val="9.70701892461890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57-471E-8783-B174308AD9D1}"/>
                </c:ext>
              </c:extLst>
            </c:dLbl>
            <c:dLbl>
              <c:idx val="4"/>
              <c:layout>
                <c:manualLayout>
                  <c:x val="1.7028757951893625E-3"/>
                  <c:y val="-3.78074967924718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57-471E-8783-B174308AD9D1}"/>
                </c:ext>
              </c:extLst>
            </c:dLbl>
            <c:dLbl>
              <c:idx val="5"/>
              <c:layout>
                <c:manualLayout>
                  <c:x val="1.7524125339167718E-3"/>
                  <c:y val="4.34010440093398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57-471E-8783-B174308AD9D1}"/>
                </c:ext>
              </c:extLst>
            </c:dLbl>
            <c:dLbl>
              <c:idx val="6"/>
              <c:layout>
                <c:manualLayout>
                  <c:x val="-1.2850876794297657E-16"/>
                  <c:y val="6.1433875122723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57-471E-8783-B174308AD9D1}"/>
                </c:ext>
              </c:extLst>
            </c:dLbl>
            <c:dLbl>
              <c:idx val="8"/>
              <c:layout>
                <c:manualLayout>
                  <c:x val="-1.2850876794297657E-16"/>
                  <c:y val="1.46446274999462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57-471E-8783-B174308AD9D1}"/>
                </c:ext>
              </c:extLst>
            </c:dLbl>
            <c:dLbl>
              <c:idx val="9"/>
              <c:layout>
                <c:manualLayout>
                  <c:x val="0"/>
                  <c:y val="-1.41640611398443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57-471E-8783-B174308AD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Analysis'!$B$66:$K$66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2024*</c:v>
                </c:pt>
              </c:strCache>
            </c:strRef>
          </c:cat>
          <c:val>
            <c:numRef>
              <c:f>'Trust Analysis'!$B$70:$K$70</c:f>
              <c:numCache>
                <c:formatCode>General</c:formatCode>
                <c:ptCount val="10"/>
                <c:pt idx="0">
                  <c:v>11</c:v>
                </c:pt>
                <c:pt idx="1">
                  <c:v>7</c:v>
                </c:pt>
                <c:pt idx="2">
                  <c:v>12</c:v>
                </c:pt>
                <c:pt idx="3">
                  <c:v>12</c:v>
                </c:pt>
                <c:pt idx="4">
                  <c:v>10</c:v>
                </c:pt>
                <c:pt idx="5">
                  <c:v>13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657-471E-8783-B174308AD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22944"/>
        <c:axId val="128341120"/>
      </c:barChart>
      <c:lineChart>
        <c:grouping val="standard"/>
        <c:varyColors val="0"/>
        <c:ser>
          <c:idx val="2"/>
          <c:order val="2"/>
          <c:tx>
            <c:strRef>
              <c:f>'Trust Analysis'!$A$71</c:f>
              <c:strCache>
                <c:ptCount val="1"/>
                <c:pt idx="0">
                  <c:v>Trust Examiners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5"/>
            <c:spPr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2.9875682021868681E-2"/>
                  <c:y val="5.0610777601817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57-471E-8783-B174308AD9D1}"/>
                </c:ext>
              </c:extLst>
            </c:dLbl>
            <c:dLbl>
              <c:idx val="1"/>
              <c:layout>
                <c:manualLayout>
                  <c:x val="2.6469930431489954E-2"/>
                  <c:y val="4.427993080769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57-471E-8783-B174308AD9D1}"/>
                </c:ext>
              </c:extLst>
            </c:dLbl>
            <c:dLbl>
              <c:idx val="2"/>
              <c:layout>
                <c:manualLayout>
                  <c:x val="1.7954777269746727E-2"/>
                  <c:y val="5.2631501293524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657-471E-8783-B174308AD9D1}"/>
                </c:ext>
              </c:extLst>
            </c:dLbl>
            <c:dLbl>
              <c:idx val="3"/>
              <c:layout>
                <c:manualLayout>
                  <c:x val="1.9299305437501517E-2"/>
                  <c:y val="1.4114318306079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657-471E-8783-B174308AD9D1}"/>
                </c:ext>
              </c:extLst>
            </c:dLbl>
            <c:dLbl>
              <c:idx val="4"/>
              <c:layout>
                <c:manualLayout>
                  <c:x val="-3.327620430862438E-2"/>
                  <c:y val="-9.1032947499065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657-471E-8783-B174308AD9D1}"/>
                </c:ext>
              </c:extLst>
            </c:dLbl>
            <c:dLbl>
              <c:idx val="5"/>
              <c:layout>
                <c:manualLayout>
                  <c:x val="-8.059552221341576E-2"/>
                  <c:y val="-0.123503236024266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657-471E-8783-B174308AD9D1}"/>
                </c:ext>
              </c:extLst>
            </c:dLbl>
            <c:dLbl>
              <c:idx val="6"/>
              <c:layout>
                <c:manualLayout>
                  <c:x val="-7.182297266567611E-2"/>
                  <c:y val="-9.108671651348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657-471E-8783-B174308AD9D1}"/>
                </c:ext>
              </c:extLst>
            </c:dLbl>
            <c:dLbl>
              <c:idx val="7"/>
              <c:layout>
                <c:manualLayout>
                  <c:x val="-5.257237601750315E-3"/>
                  <c:y val="-8.833568487661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657-471E-8783-B174308AD9D1}"/>
                </c:ext>
              </c:extLst>
            </c:dLbl>
            <c:dLbl>
              <c:idx val="8"/>
              <c:layout>
                <c:manualLayout>
                  <c:x val="7.009650135667087E-3"/>
                  <c:y val="-0.12045775210448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657-471E-8783-B174308AD9D1}"/>
                </c:ext>
              </c:extLst>
            </c:dLbl>
            <c:dLbl>
              <c:idx val="9"/>
              <c:layout>
                <c:manualLayout>
                  <c:x val="-1.7524125339167718E-3"/>
                  <c:y val="-4.8183100841792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657-471E-8783-B174308AD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'Trust Analysis'!$B$66:$K$66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2024*</c:v>
                </c:pt>
              </c:strCache>
            </c:strRef>
          </c:cat>
          <c:val>
            <c:numRef>
              <c:f>'Trust Analysis'!$B$71:$K$71</c:f>
              <c:numCache>
                <c:formatCode>General</c:formatCode>
                <c:ptCount val="10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  <c:pt idx="5">
                  <c:v>13</c:v>
                </c:pt>
                <c:pt idx="6">
                  <c:v>15</c:v>
                </c:pt>
                <c:pt idx="7">
                  <c:v>16</c:v>
                </c:pt>
                <c:pt idx="8">
                  <c:v>16</c:v>
                </c:pt>
                <c:pt idx="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0657-471E-8783-B174308AD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353408"/>
        <c:axId val="128343040"/>
      </c:lineChart>
      <c:catAx>
        <c:axId val="1283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8341120"/>
        <c:crosses val="autoZero"/>
        <c:auto val="1"/>
        <c:lblAlgn val="ctr"/>
        <c:lblOffset val="100"/>
        <c:noMultiLvlLbl val="0"/>
      </c:catAx>
      <c:valAx>
        <c:axId val="128341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# of Examinations</a:t>
                </a:r>
              </a:p>
            </c:rich>
          </c:tx>
          <c:layout>
            <c:manualLayout>
              <c:xMode val="edge"/>
              <c:yMode val="edge"/>
              <c:x val="1.4177130586595255E-2"/>
              <c:y val="0.278280974188690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8322944"/>
        <c:crosses val="autoZero"/>
        <c:crossBetween val="between"/>
      </c:valAx>
      <c:valAx>
        <c:axId val="1283430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noFill/>
              </a:defRPr>
            </a:pPr>
            <a:endParaRPr lang="en-US"/>
          </a:p>
        </c:txPr>
        <c:crossAx val="128353408"/>
        <c:crosses val="max"/>
        <c:crossBetween val="between"/>
      </c:valAx>
      <c:catAx>
        <c:axId val="12835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3430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9746042329573039E-2"/>
          <c:y val="0.90978138771277972"/>
          <c:w val="0.86094583317118312"/>
          <c:h val="7.1295397513787176E-2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6272549264675"/>
          <c:y val="0.13160503374578178"/>
          <c:w val="0.70858164027760295"/>
          <c:h val="0.67997497298614851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'Trust Analysis'!$C$351</c:f>
              <c:strCache>
                <c:ptCount val="1"/>
                <c:pt idx="0">
                  <c:v>&gt;10 years</c:v>
                </c:pt>
              </c:strCache>
            </c:strRef>
          </c:tx>
          <c:spPr>
            <a:solidFill>
              <a:srgbClr val="CC3300"/>
            </a:solidFill>
          </c:spPr>
          <c:invertIfNegative val="0"/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Analysis'!$C$352:$C$365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2-4FD9-B333-54B633EDDDE8}"/>
            </c:ext>
          </c:extLst>
        </c:ser>
        <c:ser>
          <c:idx val="2"/>
          <c:order val="1"/>
          <c:tx>
            <c:strRef>
              <c:f>'Trust Analysis'!$D$351</c:f>
              <c:strCache>
                <c:ptCount val="1"/>
                <c:pt idx="0">
                  <c:v>7-10 years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Analysis'!$D$352:$D$365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D2-4FD9-B333-54B633EDDDE8}"/>
            </c:ext>
          </c:extLst>
        </c:ser>
        <c:ser>
          <c:idx val="1"/>
          <c:order val="2"/>
          <c:tx>
            <c:strRef>
              <c:f>'Trust Analysis'!$E$351</c:f>
              <c:strCache>
                <c:ptCount val="1"/>
                <c:pt idx="0">
                  <c:v>4-6 years</c:v>
                </c:pt>
              </c:strCache>
            </c:strRef>
          </c:tx>
          <c:spPr>
            <a:solidFill>
              <a:srgbClr val="087FC8"/>
            </a:solidFill>
          </c:spPr>
          <c:invertIfNegative val="0"/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Analysis'!$E$352:$E$365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6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D2-4FD9-B333-54B633EDDDE8}"/>
            </c:ext>
          </c:extLst>
        </c:ser>
        <c:ser>
          <c:idx val="0"/>
          <c:order val="3"/>
          <c:tx>
            <c:strRef>
              <c:f>'Trust Analysis'!$F$351</c:f>
              <c:strCache>
                <c:ptCount val="1"/>
                <c:pt idx="0">
                  <c:v>1-3 years</c:v>
                </c:pt>
              </c:strCache>
            </c:strRef>
          </c:tx>
          <c:spPr>
            <a:solidFill>
              <a:srgbClr val="66CCFF"/>
            </a:solidFill>
            <a:ln>
              <a:noFill/>
            </a:ln>
          </c:spPr>
          <c:invertIfNegative val="0"/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Analysis'!$F$352:$F$365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D2-4FD9-B333-54B633EDDDE8}"/>
            </c:ext>
          </c:extLst>
        </c:ser>
        <c:ser>
          <c:idx val="5"/>
          <c:order val="4"/>
          <c:tx>
            <c:strRef>
              <c:f>'Trust Analysis'!$G$351</c:f>
              <c:strCache>
                <c:ptCount val="1"/>
                <c:pt idx="0">
                  <c:v>&lt;1 year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Analysis'!$G$352:$G$365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D2-4FD9-B333-54B633EDD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783680"/>
        <c:axId val="127785216"/>
      </c:barChart>
      <c:lineChart>
        <c:grouping val="standard"/>
        <c:varyColors val="0"/>
        <c:ser>
          <c:idx val="4"/>
          <c:order val="5"/>
          <c:tx>
            <c:strRef>
              <c:f>'Trust Analysis'!$H$351</c:f>
              <c:strCache>
                <c:ptCount val="1"/>
                <c:pt idx="0">
                  <c:v>Writers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9.4185980972948304E-3"/>
                  <c:y val="-0.11871155895384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D2-4FD9-B333-54B633EDDDE8}"/>
                </c:ext>
              </c:extLst>
            </c:dLbl>
            <c:dLbl>
              <c:idx val="1"/>
              <c:layout>
                <c:manualLayout>
                  <c:x val="3.1395326990982866E-3"/>
                  <c:y val="-9.554832793845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D2-4FD9-B333-54B633EDDDE8}"/>
                </c:ext>
              </c:extLst>
            </c:dLbl>
            <c:dLbl>
              <c:idx val="2"/>
              <c:layout>
                <c:manualLayout>
                  <c:x val="-1.5697663495491433E-3"/>
                  <c:y val="-8.975752018461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D2-4FD9-B333-54B633EDDDE8}"/>
                </c:ext>
              </c:extLst>
            </c:dLbl>
            <c:dLbl>
              <c:idx val="3"/>
              <c:layout>
                <c:manualLayout>
                  <c:x val="9.4185980972948027E-3"/>
                  <c:y val="-4.922186590769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D2-4FD9-B333-54B633EDDDE8}"/>
                </c:ext>
              </c:extLst>
            </c:dLbl>
            <c:dLbl>
              <c:idx val="4"/>
              <c:layout>
                <c:manualLayout>
                  <c:x val="1.0988364446844003E-2"/>
                  <c:y val="-7.5280500799997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D2-4FD9-B333-54B633EDDDE8}"/>
                </c:ext>
              </c:extLst>
            </c:dLbl>
            <c:dLbl>
              <c:idx val="5"/>
              <c:layout>
                <c:manualLayout>
                  <c:x val="7.8488317477457166E-3"/>
                  <c:y val="-0.15056100159999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D2-4FD9-B333-54B633EDDDE8}"/>
                </c:ext>
              </c:extLst>
            </c:dLbl>
            <c:dLbl>
              <c:idx val="6"/>
              <c:layout>
                <c:manualLayout>
                  <c:x val="1.0988364446843889E-2"/>
                  <c:y val="-0.11292075119999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D2-4FD9-B333-54B633EDDDE8}"/>
                </c:ext>
              </c:extLst>
            </c:dLbl>
            <c:dLbl>
              <c:idx val="7"/>
              <c:layout>
                <c:manualLayout>
                  <c:x val="1.2558130796393032E-2"/>
                  <c:y val="-0.10423453956922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D2-4FD9-B333-54B633EDDDE8}"/>
                </c:ext>
              </c:extLst>
            </c:dLbl>
            <c:dLbl>
              <c:idx val="8"/>
              <c:layout>
                <c:manualLayout>
                  <c:x val="1.5697663495491433E-3"/>
                  <c:y val="-0.10423453956922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D2-4FD9-B333-54B633EDDDE8}"/>
                </c:ext>
              </c:extLst>
            </c:dLbl>
            <c:dLbl>
              <c:idx val="9"/>
              <c:layout>
                <c:manualLayout>
                  <c:x val="3.1395326990982866E-3"/>
                  <c:y val="-9.8443731815381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D2-4FD9-B333-54B633EDDDE8}"/>
                </c:ext>
              </c:extLst>
            </c:dLbl>
            <c:dLbl>
              <c:idx val="10"/>
              <c:layout>
                <c:manualLayout>
                  <c:x val="-9.4185980972949744E-3"/>
                  <c:y val="-0.124502366707688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2D2-4FD9-B333-54B633EDDDE8}"/>
                </c:ext>
              </c:extLst>
            </c:dLbl>
            <c:dLbl>
              <c:idx val="11"/>
              <c:layout>
                <c:manualLayout>
                  <c:x val="-1.2558130796393261E-2"/>
                  <c:y val="-8.686211630768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D2-4FD9-B333-54B633EDD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'Trust Analysis'!$A$352:$A$365</c:f>
              <c:strCach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8/1/24</c:v>
                </c:pt>
              </c:strCache>
            </c:strRef>
          </c:cat>
          <c:val>
            <c:numRef>
              <c:f>'Trust Analysis'!$H$352:$H$365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8</c:v>
                </c:pt>
                <c:pt idx="7">
                  <c:v>7</c:v>
                </c:pt>
                <c:pt idx="8">
                  <c:v>9</c:v>
                </c:pt>
                <c:pt idx="9">
                  <c:v>11</c:v>
                </c:pt>
                <c:pt idx="10">
                  <c:v>13</c:v>
                </c:pt>
                <c:pt idx="11">
                  <c:v>15</c:v>
                </c:pt>
                <c:pt idx="12">
                  <c:v>14</c:v>
                </c:pt>
                <c:pt idx="1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2D2-4FD9-B333-54B633EDD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83680"/>
        <c:axId val="127785216"/>
      </c:lineChart>
      <c:catAx>
        <c:axId val="127783680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7785216"/>
        <c:crosses val="autoZero"/>
        <c:auto val="1"/>
        <c:lblAlgn val="ctr"/>
        <c:lblOffset val="100"/>
        <c:noMultiLvlLbl val="0"/>
      </c:catAx>
      <c:valAx>
        <c:axId val="127785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 baseline="0"/>
                </a:pPr>
                <a:r>
                  <a:rPr lang="en-US" sz="2400" baseline="0"/>
                  <a:t># of Examiners</a:t>
                </a:r>
              </a:p>
            </c:rich>
          </c:tx>
          <c:layout>
            <c:manualLayout>
              <c:xMode val="edge"/>
              <c:yMode val="edge"/>
              <c:x val="1.3408828796634329E-2"/>
              <c:y val="0.350428826821649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7783680"/>
        <c:crosses val="autoZero"/>
        <c:crossBetween val="between"/>
      </c:valAx>
    </c:plotArea>
    <c:legend>
      <c:legendPos val="r"/>
      <c:overlay val="0"/>
      <c:spPr>
        <a:ln>
          <a:noFill/>
        </a:ln>
      </c:spPr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500" baseline="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956993327641275"/>
          <c:y val="0.13767265428814365"/>
          <c:w val="0.70180382070715053"/>
          <c:h val="0.64472994895738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'Trust Analysis'!$A$160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3.5490615073518957E-17"/>
                  <c:y val="-1.42243436754176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C-44E2-8829-33E75EAE4F19}"/>
                </c:ext>
              </c:extLst>
            </c:dLbl>
            <c:dLbl>
              <c:idx val="1"/>
              <c:layout>
                <c:manualLayout>
                  <c:x val="0"/>
                  <c:y val="1.686555290373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C-44E2-8829-33E75EAE4F19}"/>
                </c:ext>
              </c:extLst>
            </c:dLbl>
            <c:dLbl>
              <c:idx val="2"/>
              <c:layout>
                <c:manualLayout>
                  <c:x val="0"/>
                  <c:y val="-4.6778042959427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CC-44E2-8829-33E75EAE4F19}"/>
                </c:ext>
              </c:extLst>
            </c:dLbl>
            <c:dLbl>
              <c:idx val="3"/>
              <c:layout>
                <c:manualLayout>
                  <c:x val="-7.0981230147037914E-17"/>
                  <c:y val="1.12330946698488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CC-44E2-8829-33E75EAE4F19}"/>
                </c:ext>
              </c:extLst>
            </c:dLbl>
            <c:dLbl>
              <c:idx val="4"/>
              <c:layout>
                <c:manualLayout>
                  <c:x val="-3.8717481888144892E-3"/>
                  <c:y val="4.8687350835321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CC-44E2-8829-33E75EAE4F19}"/>
                </c:ext>
              </c:extLst>
            </c:dLbl>
            <c:dLbl>
              <c:idx val="5"/>
              <c:layout>
                <c:manualLayout>
                  <c:x val="0"/>
                  <c:y val="-4.6778042959427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CC-44E2-8829-33E75EAE4F1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Analysis'!$G$159:$L$159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8/1/24</c:v>
                </c:pt>
              </c:strCache>
            </c:strRef>
          </c:cat>
          <c:val>
            <c:numRef>
              <c:f>'Trust Analysis'!$G$160:$L$160</c:f>
              <c:numCache>
                <c:formatCode>General</c:formatCode>
                <c:ptCount val="6"/>
                <c:pt idx="0">
                  <c:v>41</c:v>
                </c:pt>
                <c:pt idx="1">
                  <c:v>39</c:v>
                </c:pt>
                <c:pt idx="2">
                  <c:v>40</c:v>
                </c:pt>
                <c:pt idx="3">
                  <c:v>49</c:v>
                </c:pt>
                <c:pt idx="4">
                  <c:v>52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CC-44E2-8829-33E75EAE4F19}"/>
            </c:ext>
          </c:extLst>
        </c:ser>
        <c:ser>
          <c:idx val="1"/>
          <c:order val="1"/>
          <c:tx>
            <c:strRef>
              <c:f>'Trust Analysis'!$A$161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7.7434963776289428E-3"/>
                  <c:y val="-1.49562450278446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CC-44E2-8829-33E75EAE4F19}"/>
                </c:ext>
              </c:extLst>
            </c:dLbl>
            <c:dLbl>
              <c:idx val="1"/>
              <c:layout>
                <c:manualLayout>
                  <c:x val="1.935874094407209E-3"/>
                  <c:y val="1.44152744630071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CC-44E2-8829-33E75EAE4F19}"/>
                </c:ext>
              </c:extLst>
            </c:dLbl>
            <c:dLbl>
              <c:idx val="2"/>
              <c:layout>
                <c:manualLayout>
                  <c:x val="5.8076222832217335E-3"/>
                  <c:y val="1.12330946698488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CC-44E2-8829-33E75EAE4F19}"/>
                </c:ext>
              </c:extLst>
            </c:dLbl>
            <c:dLbl>
              <c:idx val="3"/>
              <c:layout>
                <c:manualLayout>
                  <c:x val="7.9955170598771941E-3"/>
                  <c:y val="1.2913189955733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CC-44E2-8829-33E75EAE4F19}"/>
                </c:ext>
              </c:extLst>
            </c:dLbl>
            <c:dLbl>
              <c:idx val="4"/>
              <c:layout>
                <c:manualLayout>
                  <c:x val="5.8076222832217335E-3"/>
                  <c:y val="8.05091487669050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CC-44E2-8829-33E75EAE4F19}"/>
                </c:ext>
              </c:extLst>
            </c:dLbl>
            <c:dLbl>
              <c:idx val="5"/>
              <c:layout>
                <c:manualLayout>
                  <c:x val="9.6817443043925536E-3"/>
                  <c:y val="1.7597454256165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CC-44E2-8829-33E75EAE4F1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Analysis'!$G$159:$L$159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8/1/24</c:v>
                </c:pt>
              </c:strCache>
            </c:strRef>
          </c:cat>
          <c:val>
            <c:numRef>
              <c:f>'Trust Analysis'!$G$161:$L$161</c:f>
              <c:numCache>
                <c:formatCode>General</c:formatCode>
                <c:ptCount val="6"/>
                <c:pt idx="0">
                  <c:v>37</c:v>
                </c:pt>
                <c:pt idx="1">
                  <c:v>35</c:v>
                </c:pt>
                <c:pt idx="2">
                  <c:v>36</c:v>
                </c:pt>
                <c:pt idx="3">
                  <c:v>43</c:v>
                </c:pt>
                <c:pt idx="4">
                  <c:v>45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4CC-44E2-8829-33E75EAE4F19}"/>
            </c:ext>
          </c:extLst>
        </c:ser>
        <c:ser>
          <c:idx val="2"/>
          <c:order val="2"/>
          <c:tx>
            <c:strRef>
              <c:f>'Trust Analysis'!$A$162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-1.9358740944072446E-3"/>
                  <c:y val="-1.98537951252513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CC-44E2-8829-33E75EAE4F19}"/>
                </c:ext>
              </c:extLst>
            </c:dLbl>
            <c:dLbl>
              <c:idx val="1"/>
              <c:layout>
                <c:manualLayout>
                  <c:x val="1.9884628001214572E-3"/>
                  <c:y val="-7.607163663015843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CC-44E2-8829-33E75EAE4F19}"/>
                </c:ext>
              </c:extLst>
            </c:dLbl>
            <c:dLbl>
              <c:idx val="2"/>
              <c:layout>
                <c:manualLayout>
                  <c:x val="-7.0981230147037914E-17"/>
                  <c:y val="-1.281766986763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CC-44E2-8829-33E75EAE4F19}"/>
                </c:ext>
              </c:extLst>
            </c:dLbl>
            <c:dLbl>
              <c:idx val="3"/>
              <c:layout>
                <c:manualLayout>
                  <c:x val="-1.8832853886930319E-3"/>
                  <c:y val="-5.53498831739111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CC-44E2-8829-33E75EAE4F19}"/>
                </c:ext>
              </c:extLst>
            </c:dLbl>
            <c:dLbl>
              <c:idx val="4"/>
              <c:layout>
                <c:manualLayout>
                  <c:x val="0"/>
                  <c:y val="4.7958205701614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CC-44E2-8829-33E75EAE4F19}"/>
                </c:ext>
              </c:extLst>
            </c:dLbl>
            <c:dLbl>
              <c:idx val="5"/>
              <c:layout>
                <c:manualLayout>
                  <c:x val="-1.9358740944072446E-3"/>
                  <c:y val="6.39442742688190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CC-44E2-8829-33E75EAE4F1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Analysis'!$G$159:$L$159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8/1/24</c:v>
                </c:pt>
              </c:strCache>
            </c:strRef>
          </c:cat>
          <c:val>
            <c:numRef>
              <c:f>'Trust Analysis'!$G$162:$L$162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4CC-44E2-8829-33E75EAE4F19}"/>
            </c:ext>
          </c:extLst>
        </c:ser>
        <c:ser>
          <c:idx val="3"/>
          <c:order val="3"/>
          <c:tx>
            <c:strRef>
              <c:f>'Trust Analysis'!$A$163</c:f>
              <c:strCache>
                <c:ptCount val="1"/>
                <c:pt idx="0">
                  <c:v>Host States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3.8717481888144892E-3"/>
                  <c:y val="1.6865552903738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CC-44E2-8829-33E75EAE4F19}"/>
                </c:ext>
              </c:extLst>
            </c:dLbl>
            <c:dLbl>
              <c:idx val="1"/>
              <c:layout>
                <c:manualLayout>
                  <c:x val="3.8717481888144892E-3"/>
                  <c:y val="-4.67780429594277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CC-44E2-8829-33E75EAE4F19}"/>
                </c:ext>
              </c:extLst>
            </c:dLbl>
            <c:dLbl>
              <c:idx val="2"/>
              <c:layout>
                <c:manualLayout>
                  <c:x val="0"/>
                  <c:y val="-4.67780429594277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CC-44E2-8829-33E75EAE4F19}"/>
                </c:ext>
              </c:extLst>
            </c:dLbl>
            <c:dLbl>
              <c:idx val="3"/>
              <c:layout>
                <c:manualLayout>
                  <c:x val="1.9358740944072446E-3"/>
                  <c:y val="-4.67780429594277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CC-44E2-8829-33E75EAE4F19}"/>
                </c:ext>
              </c:extLst>
            </c:dLbl>
            <c:dLbl>
              <c:idx val="4"/>
              <c:layout>
                <c:manualLayout>
                  <c:x val="1.9358740944073864E-3"/>
                  <c:y val="4.8687350835322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4CC-44E2-8829-33E75EAE4F19}"/>
                </c:ext>
              </c:extLst>
            </c:dLbl>
            <c:dLbl>
              <c:idx val="5"/>
              <c:layout>
                <c:manualLayout>
                  <c:x val="1.9358740944072446E-3"/>
                  <c:y val="8.05091487669053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4CC-44E2-8829-33E75EAE4F1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Analysis'!$G$159:$L$159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8/1/24</c:v>
                </c:pt>
              </c:strCache>
            </c:strRef>
          </c:cat>
          <c:val>
            <c:numRef>
              <c:f>'Trust Analysis'!$G$163:$L$163</c:f>
              <c:numCache>
                <c:formatCode>General</c:formatCode>
                <c:ptCount val="6"/>
                <c:pt idx="0">
                  <c:v>21</c:v>
                </c:pt>
                <c:pt idx="1">
                  <c:v>21</c:v>
                </c:pt>
                <c:pt idx="2">
                  <c:v>22</c:v>
                </c:pt>
                <c:pt idx="3">
                  <c:v>22</c:v>
                </c:pt>
                <c:pt idx="4">
                  <c:v>23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34CC-44E2-8829-33E75EAE4F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870464"/>
        <c:axId val="129888640"/>
      </c:barChart>
      <c:catAx>
        <c:axId val="12987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888640"/>
        <c:crosses val="autoZero"/>
        <c:auto val="1"/>
        <c:lblAlgn val="ctr"/>
        <c:lblOffset val="100"/>
        <c:noMultiLvlLbl val="0"/>
      </c:catAx>
      <c:valAx>
        <c:axId val="129888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# of Offices</a:t>
                </a:r>
              </a:p>
            </c:rich>
          </c:tx>
          <c:layout>
            <c:manualLayout>
              <c:xMode val="edge"/>
              <c:yMode val="edge"/>
              <c:x val="1.9661164109686935E-2"/>
              <c:y val="0.31272558710590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98704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aseline="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226744961964"/>
          <c:y val="0.12515595030285248"/>
          <c:w val="0.81404021531206905"/>
          <c:h val="0.62271543584935118"/>
        </c:manualLayout>
      </c:layout>
      <c:lineChart>
        <c:grouping val="standard"/>
        <c:varyColors val="0"/>
        <c:ser>
          <c:idx val="1"/>
          <c:order val="0"/>
          <c:tx>
            <c:strRef>
              <c:f>'Trust Analysis'!$B$405</c:f>
              <c:strCache>
                <c:ptCount val="1"/>
                <c:pt idx="0">
                  <c:v>SPE Growth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9719025239138762E-2"/>
                  <c:y val="-0.107269450986944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D9-42EC-9D46-55C68DE29CF7}"/>
                </c:ext>
              </c:extLst>
            </c:dLbl>
            <c:dLbl>
              <c:idx val="1"/>
              <c:layout>
                <c:manualLayout>
                  <c:x val="-1.9793760669273349E-2"/>
                  <c:y val="-9.8120206533397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9-42EC-9D46-55C68DE29CF7}"/>
                </c:ext>
              </c:extLst>
            </c:dLbl>
            <c:dLbl>
              <c:idx val="2"/>
              <c:layout>
                <c:manualLayout>
                  <c:x val="-2.4788500489821633E-2"/>
                  <c:y val="-0.10382430827660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D9-42EC-9D46-55C68DE29CF7}"/>
                </c:ext>
              </c:extLst>
            </c:dLbl>
            <c:dLbl>
              <c:idx val="3"/>
              <c:layout>
                <c:manualLayout>
                  <c:x val="-3.6512708947318721E-2"/>
                  <c:y val="-9.4823505210943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D9-42EC-9D46-55C68DE29CF7}"/>
                </c:ext>
              </c:extLst>
            </c:dLbl>
            <c:dLbl>
              <c:idx val="4"/>
              <c:layout>
                <c:manualLayout>
                  <c:x val="-3.4750217910006126E-2"/>
                  <c:y val="-8.5045911281904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D9-42EC-9D46-55C68DE29CF7}"/>
                </c:ext>
              </c:extLst>
            </c:dLbl>
            <c:dLbl>
              <c:idx val="5"/>
              <c:layout>
                <c:manualLayout>
                  <c:x val="-3.3868989842606716E-2"/>
                  <c:y val="-8.100792857127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D9-42EC-9D46-55C68DE29CF7}"/>
                </c:ext>
              </c:extLst>
            </c:dLbl>
            <c:dLbl>
              <c:idx val="6"/>
              <c:layout>
                <c:manualLayout>
                  <c:x val="-3.8370552085147787E-2"/>
                  <c:y val="-5.8487927964830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D9-42EC-9D46-55C68DE29CF7}"/>
                </c:ext>
              </c:extLst>
            </c:dLbl>
            <c:dLbl>
              <c:idx val="7"/>
              <c:layout>
                <c:manualLayout>
                  <c:x val="-5.8340608714221441E-2"/>
                  <c:y val="-8.686021986392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D9-42EC-9D46-55C68DE29CF7}"/>
                </c:ext>
              </c:extLst>
            </c:dLbl>
            <c:dLbl>
              <c:idx val="8"/>
              <c:layout>
                <c:manualLayout>
                  <c:x val="-5.9422637598251005E-2"/>
                  <c:y val="-4.800469841260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D9-42EC-9D46-55C68DE29CF7}"/>
                </c:ext>
              </c:extLst>
            </c:dLbl>
            <c:dLbl>
              <c:idx val="9"/>
              <c:layout>
                <c:manualLayout>
                  <c:x val="-7.3558054259562244E-2"/>
                  <c:y val="-9.3192895653564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D9-42EC-9D46-55C68DE29CF7}"/>
                </c:ext>
              </c:extLst>
            </c:dLbl>
            <c:dLbl>
              <c:idx val="10"/>
              <c:layout>
                <c:manualLayout>
                  <c:x val="-7.5782077577016438E-2"/>
                  <c:y val="-0.13267673283424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D9-42EC-9D46-55C68DE29CF7}"/>
                </c:ext>
              </c:extLst>
            </c:dLbl>
            <c:dLbl>
              <c:idx val="11"/>
              <c:layout>
                <c:manualLayout>
                  <c:x val="-8.5505766166427369E-2"/>
                  <c:y val="-0.10552588224937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D9-42EC-9D46-55C68DE29CF7}"/>
                </c:ext>
              </c:extLst>
            </c:dLbl>
            <c:dLbl>
              <c:idx val="12"/>
              <c:layout>
                <c:manualLayout>
                  <c:x val="-6.8167966356405305E-2"/>
                  <c:y val="-8.8413577019746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8D9-42EC-9D46-55C68DE29CF7}"/>
                </c:ext>
              </c:extLst>
            </c:dLbl>
            <c:dLbl>
              <c:idx val="13"/>
              <c:layout>
                <c:manualLayout>
                  <c:x val="-6.0994887885726483E-2"/>
                  <c:y val="-5.133691568888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D9-42EC-9D46-55C68DE29CF7}"/>
                </c:ext>
              </c:extLst>
            </c:dLbl>
            <c:dLbl>
              <c:idx val="14"/>
              <c:layout>
                <c:manualLayout>
                  <c:x val="-3.3426069046015902E-2"/>
                  <c:y val="-7.3409992867627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8D9-42EC-9D46-55C68DE29CF7}"/>
                </c:ext>
              </c:extLst>
            </c:dLbl>
            <c:dLbl>
              <c:idx val="15"/>
              <c:layout>
                <c:manualLayout>
                  <c:x val="-3.1985463900271398E-2"/>
                  <c:y val="-9.411767876295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8D9-42EC-9D46-55C68DE29CF7}"/>
                </c:ext>
              </c:extLst>
            </c:dLbl>
            <c:dLbl>
              <c:idx val="16"/>
              <c:layout>
                <c:manualLayout>
                  <c:x val="-2.6169925009312877E-2"/>
                  <c:y val="-7.7005373533327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8D9-42EC-9D46-55C68DE29C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'Trust Analysis'!$A$406:$A$422</c:f>
              <c:strCache>
                <c:ptCount val="1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8/1/24</c:v>
                </c:pt>
              </c:strCache>
            </c:strRef>
          </c:cat>
          <c:val>
            <c:numRef>
              <c:f>'Trust Analysis'!$B$406:$B$422</c:f>
              <c:numCache>
                <c:formatCode>General</c:formatCode>
                <c:ptCount val="1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17</c:v>
                </c:pt>
                <c:pt idx="5">
                  <c:v>62</c:v>
                </c:pt>
                <c:pt idx="6">
                  <c:v>85</c:v>
                </c:pt>
                <c:pt idx="7">
                  <c:v>102</c:v>
                </c:pt>
                <c:pt idx="8">
                  <c:v>134</c:v>
                </c:pt>
                <c:pt idx="9">
                  <c:v>158</c:v>
                </c:pt>
                <c:pt idx="10" formatCode="0">
                  <c:v>181</c:v>
                </c:pt>
                <c:pt idx="11" formatCode="0">
                  <c:v>252</c:v>
                </c:pt>
                <c:pt idx="12" formatCode="0">
                  <c:v>309</c:v>
                </c:pt>
                <c:pt idx="13" formatCode="0">
                  <c:v>388</c:v>
                </c:pt>
                <c:pt idx="14">
                  <c:v>391</c:v>
                </c:pt>
                <c:pt idx="15">
                  <c:v>437</c:v>
                </c:pt>
                <c:pt idx="16">
                  <c:v>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8D9-42EC-9D46-55C68DE29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347712"/>
        <c:axId val="125349248"/>
      </c:lineChart>
      <c:catAx>
        <c:axId val="1253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349248"/>
        <c:crosses val="autoZero"/>
        <c:auto val="1"/>
        <c:lblAlgn val="ctr"/>
        <c:lblOffset val="100"/>
        <c:noMultiLvlLbl val="0"/>
      </c:catAx>
      <c:valAx>
        <c:axId val="125349248"/>
        <c:scaling>
          <c:orientation val="minMax"/>
        </c:scaling>
        <c:delete val="0"/>
        <c:axPos val="l"/>
        <c:majorGridlines>
          <c:spPr>
            <a:ln w="9525"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2000" baseline="0"/>
                  <a:t>SPE</a:t>
                </a:r>
              </a:p>
            </c:rich>
          </c:tx>
          <c:layout>
            <c:manualLayout>
              <c:xMode val="edge"/>
              <c:yMode val="edge"/>
              <c:x val="2.9095266693358244E-2"/>
              <c:y val="0.393959563648293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34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516966255145799"/>
          <c:y val="0.85655265314550078"/>
          <c:w val="0.21354646418395873"/>
          <c:h val="0.13901754321308768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283792650918632E-2"/>
          <c:y val="8.1521251375836087E-2"/>
          <c:w val="0.89106747594050761"/>
          <c:h val="0.77387160274320543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Analysis'!$B$317</c:f>
              <c:strCache>
                <c:ptCount val="1"/>
                <c:pt idx="0">
                  <c:v>Trust Assets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Analysis'!$A$318:$A$339</c:f>
              <c:strCache>
                <c:ptCount val="22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strCache>
            </c:strRef>
          </c:cat>
          <c:val>
            <c:numRef>
              <c:f>'Trust Analysis'!$B$318:$B$339</c:f>
              <c:numCache>
                <c:formatCode>"$"#,##0</c:formatCode>
                <c:ptCount val="22"/>
                <c:pt idx="0">
                  <c:v>1431058000</c:v>
                </c:pt>
                <c:pt idx="1">
                  <c:v>1593179000</c:v>
                </c:pt>
                <c:pt idx="2">
                  <c:v>1398019000</c:v>
                </c:pt>
                <c:pt idx="3">
                  <c:v>1643929000</c:v>
                </c:pt>
                <c:pt idx="4">
                  <c:v>1976385000</c:v>
                </c:pt>
                <c:pt idx="5">
                  <c:v>2581014000</c:v>
                </c:pt>
                <c:pt idx="6">
                  <c:v>2591904000</c:v>
                </c:pt>
                <c:pt idx="7">
                  <c:v>3883531000</c:v>
                </c:pt>
                <c:pt idx="8">
                  <c:v>4478076000</c:v>
                </c:pt>
                <c:pt idx="9">
                  <c:v>4636074000</c:v>
                </c:pt>
                <c:pt idx="10">
                  <c:v>5065511000</c:v>
                </c:pt>
                <c:pt idx="11">
                  <c:v>5823885000</c:v>
                </c:pt>
                <c:pt idx="12">
                  <c:v>6305128000</c:v>
                </c:pt>
                <c:pt idx="13">
                  <c:v>6768448000</c:v>
                </c:pt>
                <c:pt idx="14">
                  <c:v>7213390000</c:v>
                </c:pt>
                <c:pt idx="15">
                  <c:v>8232994000</c:v>
                </c:pt>
                <c:pt idx="16">
                  <c:v>8533125000</c:v>
                </c:pt>
                <c:pt idx="17">
                  <c:v>9903298000</c:v>
                </c:pt>
                <c:pt idx="18">
                  <c:v>12206771000</c:v>
                </c:pt>
                <c:pt idx="19">
                  <c:v>15555675000</c:v>
                </c:pt>
                <c:pt idx="20">
                  <c:v>13618695000</c:v>
                </c:pt>
                <c:pt idx="21">
                  <c:v>13025177000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6F-49B4-BA46-801E86E48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34528"/>
        <c:axId val="127736448"/>
      </c:lineChart>
      <c:lineChart>
        <c:grouping val="standard"/>
        <c:varyColors val="0"/>
        <c:ser>
          <c:idx val="1"/>
          <c:order val="1"/>
          <c:tx>
            <c:strRef>
              <c:f>'Trust Analysis'!$C$317</c:f>
              <c:strCache>
                <c:ptCount val="1"/>
                <c:pt idx="0">
                  <c:v>Departments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'Trust Analysis'!$A$318:$A$339</c:f>
              <c:strCache>
                <c:ptCount val="22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</c:strCache>
            </c:strRef>
          </c:cat>
          <c:val>
            <c:numRef>
              <c:f>'Trust Analysis'!$C$318:$C$339</c:f>
              <c:numCache>
                <c:formatCode>General</c:formatCode>
                <c:ptCount val="22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6F-49B4-BA46-801E86E48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49120"/>
        <c:axId val="127747200"/>
      </c:lineChart>
      <c:catAx>
        <c:axId val="1277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36448"/>
        <c:crosses val="autoZero"/>
        <c:auto val="1"/>
        <c:lblAlgn val="ctr"/>
        <c:lblOffset val="100"/>
        <c:noMultiLvlLbl val="0"/>
      </c:catAx>
      <c:valAx>
        <c:axId val="1277364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 baseline="0"/>
                </a:pPr>
                <a:r>
                  <a:rPr lang="en-US" sz="1200" baseline="0"/>
                  <a:t>Billion</a:t>
                </a:r>
              </a:p>
            </c:rich>
          </c:tx>
          <c:layout>
            <c:manualLayout>
              <c:xMode val="edge"/>
              <c:yMode val="edge"/>
              <c:x val="6.7771216097987702E-4"/>
              <c:y val="1.2075607484548297E-3"/>
            </c:manualLayout>
          </c:layout>
          <c:overlay val="0"/>
        </c:title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34528"/>
        <c:crosses val="autoZero"/>
        <c:crossBetween val="between"/>
        <c:majorUnit val="1000000000"/>
        <c:minorUnit val="100000000"/>
        <c:dispUnits>
          <c:builtInUnit val="billions"/>
        </c:dispUnits>
      </c:valAx>
      <c:valAx>
        <c:axId val="127747200"/>
        <c:scaling>
          <c:orientation val="minMax"/>
          <c:min val="5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 baseline="0"/>
                </a:pPr>
                <a:r>
                  <a:rPr lang="en-US" sz="1200" baseline="0" dirty="0"/>
                  <a:t>Trust Departments</a:t>
                </a:r>
              </a:p>
            </c:rich>
          </c:tx>
          <c:layout>
            <c:manualLayout>
              <c:xMode val="edge"/>
              <c:yMode val="edge"/>
              <c:x val="0.86145330271216103"/>
              <c:y val="2.5734484802302942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7749120"/>
        <c:crosses val="max"/>
        <c:crossBetween val="between"/>
        <c:majorUnit val="1"/>
        <c:minorUnit val="1"/>
      </c:valAx>
      <c:catAx>
        <c:axId val="12774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747200"/>
        <c:crossesAt val="6.4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5213539529643164"/>
          <c:y val="0.91824482815632291"/>
          <c:w val="0.47505096292243865"/>
          <c:h val="8.1755171843677019E-2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7279090113735"/>
          <c:y val="0.1281562439536405"/>
          <c:w val="0.86827066929133867"/>
          <c:h val="0.70972386574534918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Analysis'!$J$4</c:f>
              <c:strCache>
                <c:ptCount val="1"/>
                <c:pt idx="0">
                  <c:v>Public</c:v>
                </c:pt>
              </c:strCache>
            </c:strRef>
          </c:tx>
          <c:spPr>
            <a:ln>
              <a:solidFill>
                <a:srgbClr val="087FC8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7023088132950587E-3"/>
                  <c:y val="-7.800763492048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13-44B2-B494-807A9C455C9F}"/>
                </c:ext>
              </c:extLst>
            </c:dLbl>
            <c:dLbl>
              <c:idx val="1"/>
              <c:layout>
                <c:manualLayout>
                  <c:x val="1.7023088132950275E-3"/>
                  <c:y val="-5.70055793649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13-44B2-B494-807A9C455C9F}"/>
                </c:ext>
              </c:extLst>
            </c:dLbl>
            <c:dLbl>
              <c:idx val="3"/>
              <c:layout>
                <c:manualLayout>
                  <c:x val="0"/>
                  <c:y val="-5.400528571418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13-44B2-B494-807A9C455C9F}"/>
                </c:ext>
              </c:extLst>
            </c:dLbl>
            <c:dLbl>
              <c:idx val="4"/>
              <c:layout>
                <c:manualLayout>
                  <c:x val="-3.4046176265901174E-3"/>
                  <c:y val="-4.5004404761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13-44B2-B494-807A9C455C9F}"/>
                </c:ext>
              </c:extLst>
            </c:dLbl>
            <c:dLbl>
              <c:idx val="5"/>
              <c:layout>
                <c:manualLayout>
                  <c:x val="-5.1069264398851755E-3"/>
                  <c:y val="-6.0005873015760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13-44B2-B494-807A9C455C9F}"/>
                </c:ext>
              </c:extLst>
            </c:dLbl>
            <c:dLbl>
              <c:idx val="6"/>
              <c:layout>
                <c:manualLayout>
                  <c:x val="0"/>
                  <c:y val="-3.9003817460244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13-44B2-B494-807A9C455C9F}"/>
                </c:ext>
              </c:extLst>
            </c:dLbl>
            <c:dLbl>
              <c:idx val="7"/>
              <c:layout>
                <c:manualLayout>
                  <c:x val="0"/>
                  <c:y val="-5.10049920633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13-44B2-B494-807A9C455C9F}"/>
                </c:ext>
              </c:extLst>
            </c:dLbl>
            <c:dLbl>
              <c:idx val="8"/>
              <c:layout>
                <c:manualLayout>
                  <c:x val="5.1069264398851139E-3"/>
                  <c:y val="-5.70055793649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13-44B2-B494-807A9C455C9F}"/>
                </c:ext>
              </c:extLst>
            </c:dLbl>
            <c:dLbl>
              <c:idx val="9"/>
              <c:layout>
                <c:manualLayout>
                  <c:x val="0"/>
                  <c:y val="-5.10049920633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13-44B2-B494-807A9C455C9F}"/>
                </c:ext>
              </c:extLst>
            </c:dLbl>
            <c:dLbl>
              <c:idx val="10"/>
              <c:layout>
                <c:manualLayout>
                  <c:x val="-1.7023088132950587E-3"/>
                  <c:y val="-7.800763492048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13-44B2-B494-807A9C455C9F}"/>
                </c:ext>
              </c:extLst>
            </c:dLbl>
            <c:dLbl>
              <c:idx val="11"/>
              <c:layout>
                <c:manualLayout>
                  <c:x val="3.4046176265901174E-3"/>
                  <c:y val="6.6006460317336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B13-44B2-B494-807A9C455C9F}"/>
                </c:ext>
              </c:extLst>
            </c:dLbl>
            <c:dLbl>
              <c:idx val="12"/>
              <c:layout>
                <c:manualLayout>
                  <c:x val="1.7023088132950587E-3"/>
                  <c:y val="3.60035238094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13-44B2-B494-807A9C455C9F}"/>
                </c:ext>
              </c:extLst>
            </c:dLbl>
            <c:dLbl>
              <c:idx val="13"/>
              <c:layout>
                <c:manualLayout>
                  <c:x val="-1.5320779319655527E-2"/>
                  <c:y val="-8.10079285712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B13-44B2-B494-807A9C455C9F}"/>
                </c:ext>
              </c:extLst>
            </c:dLbl>
            <c:dLbl>
              <c:idx val="14"/>
              <c:layout>
                <c:manualLayout>
                  <c:x val="-2.553463219942588E-2"/>
                  <c:y val="-6.3006166666548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13-44B2-B494-807A9C455C9F}"/>
                </c:ext>
              </c:extLst>
            </c:dLbl>
            <c:dLbl>
              <c:idx val="15"/>
              <c:layout>
                <c:manualLayout>
                  <c:x val="-1.3663249148521444E-2"/>
                  <c:y val="3.95575553055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B13-44B2-B494-807A9C455C9F}"/>
                </c:ext>
              </c:extLst>
            </c:dLbl>
            <c:dLbl>
              <c:idx val="16"/>
              <c:layout>
                <c:manualLayout>
                  <c:x val="-1.4928730270372174E-2"/>
                  <c:y val="4.339557555305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13-44B2-B494-807A9C455C9F}"/>
                </c:ext>
              </c:extLst>
            </c:dLbl>
            <c:dLbl>
              <c:idx val="17"/>
              <c:layout>
                <c:manualLayout>
                  <c:x val="-2.3977949935291797E-2"/>
                  <c:y val="4.3395575553055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13-44B2-B494-807A9C455C9F}"/>
                </c:ext>
              </c:extLst>
            </c:dLbl>
            <c:dLbl>
              <c:idx val="18"/>
              <c:layout>
                <c:manualLayout>
                  <c:x val="-2.2421226742004013E-2"/>
                  <c:y val="7.9328083989501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B13-44B2-B494-807A9C455C9F}"/>
                </c:ext>
              </c:extLst>
            </c:dLbl>
            <c:dLbl>
              <c:idx val="19"/>
              <c:layout>
                <c:manualLayout>
                  <c:x val="-2.3977949935291797E-2"/>
                  <c:y val="6.656017997750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B13-44B2-B494-807A9C455C9F}"/>
                </c:ext>
              </c:extLst>
            </c:dLbl>
            <c:dLbl>
              <c:idx val="20"/>
              <c:layout>
                <c:manualLayout>
                  <c:x val="-2.5825792623387588E-2"/>
                  <c:y val="5.15588408591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B13-44B2-B494-807A9C455C9F}"/>
                </c:ext>
              </c:extLst>
            </c:dLbl>
            <c:dLbl>
              <c:idx val="21"/>
              <c:layout>
                <c:manualLayout>
                  <c:x val="-2.5534673128579696E-2"/>
                  <c:y val="6.9281268412876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B13-44B2-B494-807A9C455C9F}"/>
                </c:ext>
              </c:extLst>
            </c:dLbl>
            <c:dLbl>
              <c:idx val="22"/>
              <c:layout>
                <c:manualLayout>
                  <c:x val="-2.5926673189377705E-2"/>
                  <c:y val="4.0953666505972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B13-44B2-B494-807A9C455C9F}"/>
                </c:ext>
              </c:extLst>
            </c:dLbl>
            <c:dLbl>
              <c:idx val="23"/>
              <c:layout>
                <c:manualLayout>
                  <c:x val="-2.8457758009708675E-2"/>
                  <c:y val="5.0162729658792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B13-44B2-B494-807A9C455C9F}"/>
                </c:ext>
              </c:extLst>
            </c:dLbl>
            <c:dLbl>
              <c:idx val="24"/>
              <c:layout>
                <c:manualLayout>
                  <c:x val="-2.9432119636751627E-2"/>
                  <c:y val="4.611666398843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B13-44B2-B494-807A9C455C9F}"/>
                </c:ext>
              </c:extLst>
            </c:dLbl>
            <c:dLbl>
              <c:idx val="25"/>
              <c:layout>
                <c:manualLayout>
                  <c:x val="-2.5261186168634747E-2"/>
                  <c:y val="4.5465239512926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B13-44B2-B494-807A9C455C9F}"/>
                </c:ext>
              </c:extLst>
            </c:dLbl>
            <c:dLbl>
              <c:idx val="26"/>
              <c:layout>
                <c:manualLayout>
                  <c:x val="-3.0250350231170921E-2"/>
                  <c:y val="-4.467917624967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B13-44B2-B494-807A9C455C9F}"/>
                </c:ext>
              </c:extLst>
            </c:dLbl>
            <c:dLbl>
              <c:idx val="27"/>
              <c:layout>
                <c:manualLayout>
                  <c:x val="-2.026697908830756E-2"/>
                  <c:y val="5.986394557823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B13-44B2-B494-807A9C455C9F}"/>
                </c:ext>
              </c:extLst>
            </c:dLbl>
            <c:dLbl>
              <c:idx val="28"/>
              <c:layout>
                <c:manualLayout>
                  <c:x val="-1.5589983914082626E-2"/>
                  <c:y val="-3.8095238095238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B13-44B2-B494-807A9C455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'Trust Analysis'!$I$5:$I$33</c:f>
              <c:strCache>
                <c:ptCount val="29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23</c:v>
                </c:pt>
                <c:pt idx="28">
                  <c:v>8/1/24</c:v>
                </c:pt>
              </c:strCache>
            </c:strRef>
          </c:cat>
          <c:val>
            <c:numRef>
              <c:f>'Trust Analysis'!$J$5:$J$33</c:f>
              <c:numCache>
                <c:formatCode>General</c:formatCode>
                <c:ptCount val="29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>
                  <c:v>13</c:v>
                </c:pt>
                <c:pt idx="12">
                  <c:v>16</c:v>
                </c:pt>
                <c:pt idx="13">
                  <c:v>21</c:v>
                </c:pt>
                <c:pt idx="14">
                  <c:v>29</c:v>
                </c:pt>
                <c:pt idx="15">
                  <c:v>34</c:v>
                </c:pt>
                <c:pt idx="16">
                  <c:v>38</c:v>
                </c:pt>
                <c:pt idx="17">
                  <c:v>41</c:v>
                </c:pt>
                <c:pt idx="18">
                  <c:v>47</c:v>
                </c:pt>
                <c:pt idx="19">
                  <c:v>51</c:v>
                </c:pt>
                <c:pt idx="20">
                  <c:v>53</c:v>
                </c:pt>
                <c:pt idx="21">
                  <c:v>58</c:v>
                </c:pt>
                <c:pt idx="22">
                  <c:v>58</c:v>
                </c:pt>
                <c:pt idx="23">
                  <c:v>61</c:v>
                </c:pt>
                <c:pt idx="24">
                  <c:v>63</c:v>
                </c:pt>
                <c:pt idx="25">
                  <c:v>64</c:v>
                </c:pt>
                <c:pt idx="26" formatCode="#,##0">
                  <c:v>67</c:v>
                </c:pt>
                <c:pt idx="27" formatCode="#,##0">
                  <c:v>70</c:v>
                </c:pt>
                <c:pt idx="28" formatCode="#,##0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1B13-44B2-B494-807A9C455C9F}"/>
            </c:ext>
          </c:extLst>
        </c:ser>
        <c:ser>
          <c:idx val="1"/>
          <c:order val="1"/>
          <c:tx>
            <c:strRef>
              <c:f>'Trust Analysis'!$K$4</c:f>
              <c:strCache>
                <c:ptCount val="1"/>
                <c:pt idx="0">
                  <c:v>Private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130014572835793E-2"/>
                  <c:y val="-9.0008809523640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B13-44B2-B494-807A9C455C9F}"/>
                </c:ext>
              </c:extLst>
            </c:dLbl>
            <c:dLbl>
              <c:idx val="1"/>
              <c:layout>
                <c:manualLayout>
                  <c:x val="-2.3832323386130821E-2"/>
                  <c:y val="-6.900675396812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B13-44B2-B494-807A9C455C9F}"/>
                </c:ext>
              </c:extLst>
            </c:dLbl>
            <c:dLbl>
              <c:idx val="2"/>
              <c:layout>
                <c:manualLayout>
                  <c:x val="3.1208634385601852E-17"/>
                  <c:y val="-5.100499206339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B13-44B2-B494-807A9C455C9F}"/>
                </c:ext>
              </c:extLst>
            </c:dLbl>
            <c:dLbl>
              <c:idx val="3"/>
              <c:layout>
                <c:manualLayout>
                  <c:x val="3.4046176265901174E-3"/>
                  <c:y val="4.2004111111032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B13-44B2-B494-807A9C455C9F}"/>
                </c:ext>
              </c:extLst>
            </c:dLbl>
            <c:dLbl>
              <c:idx val="4"/>
              <c:layout>
                <c:manualLayout>
                  <c:x val="3.404617626590055E-3"/>
                  <c:y val="3.60035238094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B13-44B2-B494-807A9C455C9F}"/>
                </c:ext>
              </c:extLst>
            </c:dLbl>
            <c:dLbl>
              <c:idx val="5"/>
              <c:layout>
                <c:manualLayout>
                  <c:x val="1.7023088132950587E-3"/>
                  <c:y val="1.200117460315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B13-44B2-B494-807A9C455C9F}"/>
                </c:ext>
              </c:extLst>
            </c:dLbl>
            <c:dLbl>
              <c:idx val="6"/>
              <c:layout>
                <c:manualLayout>
                  <c:x val="0"/>
                  <c:y val="3.9003817460244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B13-44B2-B494-807A9C455C9F}"/>
                </c:ext>
              </c:extLst>
            </c:dLbl>
            <c:dLbl>
              <c:idx val="7"/>
              <c:layout>
                <c:manualLayout>
                  <c:x val="0"/>
                  <c:y val="3.9003817460244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B13-44B2-B494-807A9C455C9F}"/>
                </c:ext>
              </c:extLst>
            </c:dLbl>
            <c:dLbl>
              <c:idx val="8"/>
              <c:layout>
                <c:manualLayout>
                  <c:x val="-1.702308813295121E-3"/>
                  <c:y val="4.5004404761820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B13-44B2-B494-807A9C455C9F}"/>
                </c:ext>
              </c:extLst>
            </c:dLbl>
            <c:dLbl>
              <c:idx val="9"/>
              <c:layout>
                <c:manualLayout>
                  <c:x val="0"/>
                  <c:y val="3.000293650788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B13-44B2-B494-807A9C455C9F}"/>
                </c:ext>
              </c:extLst>
            </c:dLbl>
            <c:dLbl>
              <c:idx val="10"/>
              <c:layout>
                <c:manualLayout>
                  <c:x val="1.7023088132950587E-3"/>
                  <c:y val="5.4005285714184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B13-44B2-B494-807A9C455C9F}"/>
                </c:ext>
              </c:extLst>
            </c:dLbl>
            <c:dLbl>
              <c:idx val="11"/>
              <c:layout>
                <c:manualLayout>
                  <c:x val="-1.0213852879770476E-2"/>
                  <c:y val="-6.3006166666548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B13-44B2-B494-807A9C455C9F}"/>
                </c:ext>
              </c:extLst>
            </c:dLbl>
            <c:dLbl>
              <c:idx val="12"/>
              <c:layout>
                <c:manualLayout>
                  <c:x val="0"/>
                  <c:y val="-6.900675396812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B13-44B2-B494-807A9C455C9F}"/>
                </c:ext>
              </c:extLst>
            </c:dLbl>
            <c:dLbl>
              <c:idx val="13"/>
              <c:layout>
                <c:manualLayout>
                  <c:x val="8.5115440664752934E-3"/>
                  <c:y val="3.9003817460244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B13-44B2-B494-807A9C455C9F}"/>
                </c:ext>
              </c:extLst>
            </c:dLbl>
            <c:dLbl>
              <c:idx val="14"/>
              <c:layout>
                <c:manualLayout>
                  <c:x val="1.191616169306541E-2"/>
                  <c:y val="3.9003817460244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B13-44B2-B494-807A9C455C9F}"/>
                </c:ext>
              </c:extLst>
            </c:dLbl>
            <c:dLbl>
              <c:idx val="15"/>
              <c:layout>
                <c:manualLayout>
                  <c:x val="8.5115440664752934E-3"/>
                  <c:y val="1.8001761904728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B13-44B2-B494-807A9C455C9F}"/>
                </c:ext>
              </c:extLst>
            </c:dLbl>
            <c:dLbl>
              <c:idx val="16"/>
              <c:layout>
                <c:manualLayout>
                  <c:x val="8.5115440664752934E-3"/>
                  <c:y val="4.2004111111032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B13-44B2-B494-807A9C455C9F}"/>
                </c:ext>
              </c:extLst>
            </c:dLbl>
            <c:dLbl>
              <c:idx val="17"/>
              <c:layout>
                <c:manualLayout>
                  <c:x val="8.5115440664752934E-3"/>
                  <c:y val="4.500440476182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B13-44B2-B494-807A9C455C9F}"/>
                </c:ext>
              </c:extLst>
            </c:dLbl>
            <c:dLbl>
              <c:idx val="18"/>
              <c:layout>
                <c:manualLayout>
                  <c:x val="6.8092352531802349E-3"/>
                  <c:y val="3.60035238094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B13-44B2-B494-807A9C455C9F}"/>
                </c:ext>
              </c:extLst>
            </c:dLbl>
            <c:dLbl>
              <c:idx val="19"/>
              <c:layout>
                <c:manualLayout>
                  <c:x val="5.1069264398851755E-3"/>
                  <c:y val="4.5004404761820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B13-44B2-B494-807A9C455C9F}"/>
                </c:ext>
              </c:extLst>
            </c:dLbl>
            <c:dLbl>
              <c:idx val="20"/>
              <c:layout>
                <c:manualLayout>
                  <c:x val="-1.2483453754240741E-16"/>
                  <c:y val="4.5004404761820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B13-44B2-B494-807A9C455C9F}"/>
                </c:ext>
              </c:extLst>
            </c:dLbl>
            <c:dLbl>
              <c:idx val="21"/>
              <c:layout>
                <c:manualLayout>
                  <c:x val="-5.2972716158369987E-3"/>
                  <c:y val="3.879093684717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B13-44B2-B494-807A9C455C9F}"/>
                </c:ext>
              </c:extLst>
            </c:dLbl>
            <c:dLbl>
              <c:idx val="22"/>
              <c:layout>
                <c:manualLayout>
                  <c:x val="-1.1188181847823076E-2"/>
                  <c:y val="4.883775242380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1B13-44B2-B494-807A9C455C9F}"/>
                </c:ext>
              </c:extLst>
            </c:dLbl>
            <c:dLbl>
              <c:idx val="23"/>
              <c:layout>
                <c:manualLayout>
                  <c:x val="-9.7770796902537614E-3"/>
                  <c:y val="4.63958433767207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34-1B13-44B2-B494-807A9C455C9F}"/>
                </c:ext>
              </c:extLst>
            </c:dLbl>
            <c:dLbl>
              <c:idx val="24"/>
              <c:layout>
                <c:manualLayout>
                  <c:x val="-2.9678253508572151E-3"/>
                  <c:y val="4.0674487117681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B13-44B2-B494-807A9C455C9F}"/>
                </c:ext>
              </c:extLst>
            </c:dLbl>
            <c:dLbl>
              <c:idx val="25"/>
              <c:layout>
                <c:manualLayout>
                  <c:x val="1.9068439273670198E-3"/>
                  <c:y val="3.960109763015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1B13-44B2-B494-807A9C455C9F}"/>
                </c:ext>
              </c:extLst>
            </c:dLbl>
            <c:dLbl>
              <c:idx val="26"/>
              <c:layout>
                <c:manualLayout>
                  <c:x val="-3.0250350231170921E-2"/>
                  <c:y val="-4.467917624967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1B13-44B2-B494-807A9C455C9F}"/>
                </c:ext>
              </c:extLst>
            </c:dLbl>
            <c:dLbl>
              <c:idx val="27"/>
              <c:layout>
                <c:manualLayout>
                  <c:x val="-8.3333333333333332E-3"/>
                  <c:y val="5.128205128205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1B13-44B2-B494-807A9C455C9F}"/>
                </c:ext>
              </c:extLst>
            </c:dLbl>
            <c:dLbl>
              <c:idx val="28"/>
              <c:layout>
                <c:manualLayout>
                  <c:x val="-1.9444444444444445E-2"/>
                  <c:y val="-4.1025641025641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1B13-44B2-B494-807A9C455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'Trust Analysis'!$I$5:$I$33</c:f>
              <c:strCache>
                <c:ptCount val="29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  <c:pt idx="19">
                  <c:v>15</c:v>
                </c:pt>
                <c:pt idx="20">
                  <c:v>16</c:v>
                </c:pt>
                <c:pt idx="21">
                  <c:v>17</c:v>
                </c:pt>
                <c:pt idx="22">
                  <c:v>18</c:v>
                </c:pt>
                <c:pt idx="23">
                  <c:v>19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23</c:v>
                </c:pt>
                <c:pt idx="28">
                  <c:v>8/1/24</c:v>
                </c:pt>
              </c:strCache>
            </c:strRef>
          </c:cat>
          <c:val>
            <c:numRef>
              <c:f>'Trust Analysis'!$K$5:$K$33</c:f>
              <c:numCache>
                <c:formatCode>General</c:formatCode>
                <c:ptCount val="29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8</c:v>
                </c:pt>
                <c:pt idx="10">
                  <c:v>10</c:v>
                </c:pt>
                <c:pt idx="11">
                  <c:v>15</c:v>
                </c:pt>
                <c:pt idx="12">
                  <c:v>19</c:v>
                </c:pt>
                <c:pt idx="13">
                  <c:v>18</c:v>
                </c:pt>
                <c:pt idx="14">
                  <c:v>20</c:v>
                </c:pt>
                <c:pt idx="15">
                  <c:v>22</c:v>
                </c:pt>
                <c:pt idx="16">
                  <c:v>26</c:v>
                </c:pt>
                <c:pt idx="17">
                  <c:v>28</c:v>
                </c:pt>
                <c:pt idx="18">
                  <c:v>29</c:v>
                </c:pt>
                <c:pt idx="19">
                  <c:v>33</c:v>
                </c:pt>
                <c:pt idx="20">
                  <c:v>36</c:v>
                </c:pt>
                <c:pt idx="21">
                  <c:v>37</c:v>
                </c:pt>
                <c:pt idx="22">
                  <c:v>39</c:v>
                </c:pt>
                <c:pt idx="23">
                  <c:v>42</c:v>
                </c:pt>
                <c:pt idx="24">
                  <c:v>42</c:v>
                </c:pt>
                <c:pt idx="25">
                  <c:v>44</c:v>
                </c:pt>
                <c:pt idx="26" formatCode="#,##0">
                  <c:v>48</c:v>
                </c:pt>
                <c:pt idx="27" formatCode="#,##0">
                  <c:v>48</c:v>
                </c:pt>
                <c:pt idx="28" formatCode="#,##0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1B13-44B2-B494-807A9C455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347712"/>
        <c:axId val="125349248"/>
      </c:lineChart>
      <c:catAx>
        <c:axId val="1253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349248"/>
        <c:crosses val="autoZero"/>
        <c:auto val="1"/>
        <c:lblAlgn val="ctr"/>
        <c:lblOffset val="100"/>
        <c:noMultiLvlLbl val="0"/>
      </c:catAx>
      <c:valAx>
        <c:axId val="125349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2000" baseline="0"/>
                  <a:t>Trust Companies</a:t>
                </a:r>
              </a:p>
            </c:rich>
          </c:tx>
          <c:layout>
            <c:manualLayout>
              <c:xMode val="edge"/>
              <c:yMode val="edge"/>
              <c:x val="1.5416010498687665E-2"/>
              <c:y val="0.29936321421360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534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428866167848422"/>
          <c:y val="0.93456031499969305"/>
          <c:w val="0.78868329228132972"/>
          <c:h val="6.5439711934010547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68191286291295"/>
          <c:y val="0.11219284630666783"/>
          <c:w val="0.82162432006638875"/>
          <c:h val="0.6937306794983960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4.7050666046703788E-3"/>
                  <c:y val="-0.355263124433643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42-4D3E-93DC-5C69C61F3EB8}"/>
                </c:ext>
              </c:extLst>
            </c:dLbl>
            <c:dLbl>
              <c:idx val="1"/>
              <c:layout>
                <c:manualLayout>
                  <c:x val="0"/>
                  <c:y val="-0.290669829082071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42-4D3E-93DC-5C69C61F3EB8}"/>
                </c:ext>
              </c:extLst>
            </c:dLbl>
            <c:dLbl>
              <c:idx val="2"/>
              <c:layout>
                <c:manualLayout>
                  <c:x val="0"/>
                  <c:y val="-0.122009557886301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42-4D3E-93DC-5C69C61F3EB8}"/>
                </c:ext>
              </c:extLst>
            </c:dLbl>
            <c:dLbl>
              <c:idx val="3"/>
              <c:layout>
                <c:manualLayout>
                  <c:x val="0"/>
                  <c:y val="-6.45932953515714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42-4D3E-93DC-5C69C61F3E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aseline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Analysis'!$A$191:$A$194</c:f>
              <c:strCache>
                <c:ptCount val="4"/>
                <c:pt idx="0">
                  <c:v>Total</c:v>
                </c:pt>
                <c:pt idx="1">
                  <c:v>Public </c:v>
                </c:pt>
                <c:pt idx="2">
                  <c:v>Department</c:v>
                </c:pt>
                <c:pt idx="3">
                  <c:v>Private</c:v>
                </c:pt>
              </c:strCache>
            </c:strRef>
          </c:cat>
          <c:val>
            <c:numRef>
              <c:f>'Trust Analysis'!$B$191:$B$194</c:f>
              <c:numCache>
                <c:formatCode>General</c:formatCode>
                <c:ptCount val="4"/>
                <c:pt idx="0">
                  <c:v>513</c:v>
                </c:pt>
                <c:pt idx="1">
                  <c:v>397</c:v>
                </c:pt>
                <c:pt idx="2">
                  <c:v>100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42-4D3E-93DC-5C69C61F3E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415616"/>
        <c:axId val="128417152"/>
      </c:barChart>
      <c:catAx>
        <c:axId val="12841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8417152"/>
        <c:crosses val="autoZero"/>
        <c:auto val="1"/>
        <c:lblAlgn val="ctr"/>
        <c:lblOffset val="100"/>
        <c:noMultiLvlLbl val="0"/>
      </c:catAx>
      <c:valAx>
        <c:axId val="128417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Employees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841561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96391076115486"/>
          <c:y val="0.15227158790844783"/>
          <c:w val="0.84627919947506558"/>
          <c:h val="0.63334334578435691"/>
        </c:manualLayout>
      </c:layout>
      <c:lineChart>
        <c:grouping val="standard"/>
        <c:varyColors val="0"/>
        <c:ser>
          <c:idx val="1"/>
          <c:order val="0"/>
          <c:tx>
            <c:strRef>
              <c:f>'Trust Analysis'!$G$192</c:f>
              <c:strCache>
                <c:ptCount val="1"/>
                <c:pt idx="0">
                  <c:v>Public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633967629046368E-2"/>
                  <c:y val="-2.640076721179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BC-4B79-A657-6EEFC9CD551D}"/>
                </c:ext>
              </c:extLst>
            </c:dLbl>
            <c:dLbl>
              <c:idx val="1"/>
              <c:layout>
                <c:manualLayout>
                  <c:x val="-9.2629844918300952E-2"/>
                  <c:y val="-7.7507621847517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BC-4B79-A657-6EEFC9CD551D}"/>
                </c:ext>
              </c:extLst>
            </c:dLbl>
            <c:dLbl>
              <c:idx val="2"/>
              <c:layout>
                <c:manualLayout>
                  <c:x val="-7.9017825896762955E-2"/>
                  <c:y val="-0.110840904502321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BC-4B79-A657-6EEFC9CD551D}"/>
                </c:ext>
              </c:extLst>
            </c:dLbl>
            <c:dLbl>
              <c:idx val="4"/>
              <c:layout>
                <c:manualLayout>
                  <c:x val="-3.2098155374374139E-2"/>
                  <c:y val="-0.1007682550181741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BC-4B79-A657-6EEFC9CD55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'Trust Analysis'!$I$190:$P$190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'Trust Analysis'!$I$192:$P$192</c:f>
              <c:numCache>
                <c:formatCode>General</c:formatCode>
                <c:ptCount val="8"/>
                <c:pt idx="0">
                  <c:v>151</c:v>
                </c:pt>
                <c:pt idx="1">
                  <c:v>177</c:v>
                </c:pt>
                <c:pt idx="2">
                  <c:v>199</c:v>
                </c:pt>
                <c:pt idx="3">
                  <c:v>261</c:v>
                </c:pt>
                <c:pt idx="4">
                  <c:v>275</c:v>
                </c:pt>
                <c:pt idx="5">
                  <c:v>315</c:v>
                </c:pt>
                <c:pt idx="6">
                  <c:v>385</c:v>
                </c:pt>
                <c:pt idx="7">
                  <c:v>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3BC-4B79-A657-6EEFC9CD551D}"/>
            </c:ext>
          </c:extLst>
        </c:ser>
        <c:ser>
          <c:idx val="2"/>
          <c:order val="1"/>
          <c:tx>
            <c:strRef>
              <c:f>'Trust Analysis'!$G$193</c:f>
              <c:strCache>
                <c:ptCount val="1"/>
                <c:pt idx="0">
                  <c:v>Departments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321065717145284E-2"/>
                  <c:y val="4.091547410940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BC-4B79-A657-6EEFC9CD551D}"/>
                </c:ext>
              </c:extLst>
            </c:dLbl>
            <c:dLbl>
              <c:idx val="4"/>
              <c:layout>
                <c:manualLayout>
                  <c:x val="-2.4472222222222222E-2"/>
                  <c:y val="-6.7499899051080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BC-4B79-A657-6EEFC9CD551D}"/>
                </c:ext>
              </c:extLst>
            </c:dLbl>
            <c:dLbl>
              <c:idx val="5"/>
              <c:layout>
                <c:manualLayout>
                  <c:x val="-2.3083333333333334E-2"/>
                  <c:y val="-6.2371693922875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BC-4B79-A657-6EEFC9CD551D}"/>
                </c:ext>
              </c:extLst>
            </c:dLbl>
            <c:dLbl>
              <c:idx val="6"/>
              <c:layout>
                <c:manualLayout>
                  <c:x val="-2.0250000000000001E-2"/>
                  <c:y val="-5.9807591358772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BC-4B79-A657-6EEFC9CD551D}"/>
                </c:ext>
              </c:extLst>
            </c:dLbl>
            <c:dLbl>
              <c:idx val="7"/>
              <c:layout>
                <c:manualLayout>
                  <c:x val="-3.1416666666666565E-2"/>
                  <c:y val="-5.2115283666464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BC-4B79-A657-6EEFC9CD55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'Trust Analysis'!$I$190:$P$190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'Trust Analysis'!$I$193:$P$193</c:f>
              <c:numCache>
                <c:formatCode>General</c:formatCode>
                <c:ptCount val="8"/>
                <c:pt idx="0">
                  <c:v>97</c:v>
                </c:pt>
                <c:pt idx="1">
                  <c:v>97</c:v>
                </c:pt>
                <c:pt idx="2">
                  <c:v>116</c:v>
                </c:pt>
                <c:pt idx="3">
                  <c:v>113</c:v>
                </c:pt>
                <c:pt idx="4">
                  <c:v>121</c:v>
                </c:pt>
                <c:pt idx="5">
                  <c:v>125</c:v>
                </c:pt>
                <c:pt idx="6">
                  <c:v>94</c:v>
                </c:pt>
                <c:pt idx="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3BC-4B79-A657-6EEFC9CD551D}"/>
            </c:ext>
          </c:extLst>
        </c:ser>
        <c:ser>
          <c:idx val="3"/>
          <c:order val="2"/>
          <c:tx>
            <c:strRef>
              <c:f>'Trust Analysis'!$G$194</c:f>
              <c:strCache>
                <c:ptCount val="1"/>
                <c:pt idx="0">
                  <c:v>Private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'Trust Analysis'!$I$190:$P$190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'Trust Analysis'!$I$194:$P$194</c:f>
              <c:numCache>
                <c:formatCode>General</c:formatCode>
                <c:ptCount val="8"/>
                <c:pt idx="0">
                  <c:v>10</c:v>
                </c:pt>
                <c:pt idx="1">
                  <c:v>12</c:v>
                </c:pt>
                <c:pt idx="2">
                  <c:v>16</c:v>
                </c:pt>
                <c:pt idx="3">
                  <c:v>16</c:v>
                </c:pt>
                <c:pt idx="4">
                  <c:v>13</c:v>
                </c:pt>
                <c:pt idx="5">
                  <c:v>14</c:v>
                </c:pt>
                <c:pt idx="6">
                  <c:v>16</c:v>
                </c:pt>
                <c:pt idx="7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3BC-4B79-A657-6EEFC9CD551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6244143"/>
        <c:axId val="281986063"/>
      </c:lineChart>
      <c:catAx>
        <c:axId val="18624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986063"/>
        <c:crosses val="autoZero"/>
        <c:auto val="1"/>
        <c:lblAlgn val="ctr"/>
        <c:lblOffset val="100"/>
        <c:noMultiLvlLbl val="0"/>
      </c:catAx>
      <c:valAx>
        <c:axId val="28198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8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/>
                  <a:t>Employees</a:t>
                </a:r>
              </a:p>
            </c:rich>
          </c:tx>
          <c:layout>
            <c:manualLayout>
              <c:xMode val="edge"/>
              <c:yMode val="edge"/>
              <c:x val="1.5447397200349954E-2"/>
              <c:y val="0.296361599030890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44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758876070723717E-2"/>
          <c:y val="0.90924140142670584"/>
          <c:w val="0.82648224785855251"/>
          <c:h val="9.07585985732942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88360282479512"/>
          <c:y val="0.12898551803042546"/>
          <c:w val="0.81890089418104506"/>
          <c:h val="0.71224919801691455"/>
        </c:manualLayout>
      </c:layout>
      <c:barChart>
        <c:barDir val="col"/>
        <c:grouping val="stacked"/>
        <c:varyColors val="0"/>
        <c:ser>
          <c:idx val="2"/>
          <c:order val="0"/>
          <c:tx>
            <c:v>Private</c:v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EE9-4247-BCFD-7265E99E433A}"/>
              </c:ext>
            </c:extLst>
          </c:dPt>
          <c:cat>
            <c:numRef>
              <c:f>'Trust Analysis'!$B$30:$H$30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'Trust Analysis'!$B$33:$H$33</c:f>
              <c:numCache>
                <c:formatCode>#,##0</c:formatCode>
                <c:ptCount val="7"/>
                <c:pt idx="0">
                  <c:v>77814387</c:v>
                </c:pt>
                <c:pt idx="1">
                  <c:v>87679932</c:v>
                </c:pt>
                <c:pt idx="2">
                  <c:v>93725592</c:v>
                </c:pt>
                <c:pt idx="3">
                  <c:v>100535055</c:v>
                </c:pt>
                <c:pt idx="4">
                  <c:v>130076856</c:v>
                </c:pt>
                <c:pt idx="5">
                  <c:v>139201402</c:v>
                </c:pt>
                <c:pt idx="6">
                  <c:v>146698001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9-4247-BCFD-7265E99E433A}"/>
            </c:ext>
          </c:extLst>
        </c:ser>
        <c:ser>
          <c:idx val="1"/>
          <c:order val="1"/>
          <c:tx>
            <c:v>Public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'Trust Analysis'!$B$30:$H$30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'Trust Analysis'!$B$32:$H$32</c:f>
              <c:numCache>
                <c:formatCode>#,##0</c:formatCode>
                <c:ptCount val="7"/>
                <c:pt idx="0">
                  <c:v>215697996</c:v>
                </c:pt>
                <c:pt idx="1">
                  <c:v>217399079</c:v>
                </c:pt>
                <c:pt idx="2">
                  <c:v>273437905</c:v>
                </c:pt>
                <c:pt idx="3">
                  <c:v>400070149</c:v>
                </c:pt>
                <c:pt idx="4">
                  <c:v>477498604</c:v>
                </c:pt>
                <c:pt idx="5">
                  <c:v>450959571</c:v>
                </c:pt>
                <c:pt idx="6">
                  <c:v>519718107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E9-4247-BCFD-7265E99E4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543552"/>
        <c:axId val="125545088"/>
      </c:barChart>
      <c:catAx>
        <c:axId val="1255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5545088"/>
        <c:crosses val="autoZero"/>
        <c:auto val="1"/>
        <c:lblAlgn val="ctr"/>
        <c:lblOffset val="100"/>
        <c:noMultiLvlLbl val="0"/>
      </c:catAx>
      <c:valAx>
        <c:axId val="125545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Billions</a:t>
                </a:r>
              </a:p>
            </c:rich>
          </c:tx>
          <c:layout>
            <c:manualLayout>
              <c:xMode val="edge"/>
              <c:yMode val="edge"/>
              <c:x val="2.8057076719058695E-2"/>
              <c:y val="0.36941761909246051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5543552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13876614199207818"/>
          <c:y val="0.92554206765820934"/>
          <c:w val="0.85769385027103717"/>
          <c:h val="7.4457910856038395E-2"/>
        </c:manualLayout>
      </c:layout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7964864659228"/>
          <c:y val="0.14455563953655245"/>
          <c:w val="0.7979122452520887"/>
          <c:h val="0.6468719204753111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'Trust Analysis'!$A$223</c:f>
              <c:strCache>
                <c:ptCount val="1"/>
                <c:pt idx="0">
                  <c:v>Custodial Assets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'Trust Analysis'!$B$220:$K$220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'Trust Analysis'!$B$223:$K$223</c:f>
              <c:numCache>
                <c:formatCode>#,##0</c:formatCode>
                <c:ptCount val="10"/>
                <c:pt idx="0">
                  <c:v>31386845</c:v>
                </c:pt>
                <c:pt idx="1">
                  <c:v>65422002</c:v>
                </c:pt>
                <c:pt idx="2">
                  <c:v>44222433</c:v>
                </c:pt>
                <c:pt idx="3">
                  <c:v>53688616</c:v>
                </c:pt>
                <c:pt idx="4">
                  <c:v>53996174</c:v>
                </c:pt>
                <c:pt idx="5">
                  <c:v>60917228</c:v>
                </c:pt>
                <c:pt idx="6">
                  <c:v>88718808</c:v>
                </c:pt>
                <c:pt idx="7">
                  <c:v>122019235</c:v>
                </c:pt>
                <c:pt idx="8">
                  <c:v>91569937</c:v>
                </c:pt>
                <c:pt idx="9">
                  <c:v>106441745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F4-425C-9A3E-42ABBA614BEA}"/>
            </c:ext>
          </c:extLst>
        </c:ser>
        <c:ser>
          <c:idx val="0"/>
          <c:order val="1"/>
          <c:tx>
            <c:strRef>
              <c:f>'Trust Analysis'!$A$222</c:f>
              <c:strCache>
                <c:ptCount val="1"/>
                <c:pt idx="0">
                  <c:v>Directed Assets </c:v>
                </c:pt>
              </c:strCache>
            </c:strRef>
          </c:tx>
          <c:spPr>
            <a:solidFill>
              <a:srgbClr val="087FC8"/>
            </a:solidFill>
            <a:ln>
              <a:solidFill>
                <a:srgbClr val="087FC8"/>
              </a:solidFill>
            </a:ln>
          </c:spPr>
          <c:invertIfNegative val="0"/>
          <c:cat>
            <c:numRef>
              <c:f>'Trust Analysis'!$B$220:$K$220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'Trust Analysis'!$B$222:$K$222</c:f>
              <c:numCache>
                <c:formatCode>#,##0</c:formatCode>
                <c:ptCount val="10"/>
                <c:pt idx="0">
                  <c:v>78993561</c:v>
                </c:pt>
                <c:pt idx="1">
                  <c:v>99031791</c:v>
                </c:pt>
                <c:pt idx="2">
                  <c:v>120837029</c:v>
                </c:pt>
                <c:pt idx="3">
                  <c:v>153327972</c:v>
                </c:pt>
                <c:pt idx="4">
                  <c:v>164592141</c:v>
                </c:pt>
                <c:pt idx="5">
                  <c:v>205099052</c:v>
                </c:pt>
                <c:pt idx="6">
                  <c:v>301865276</c:v>
                </c:pt>
                <c:pt idx="7">
                  <c:v>345900898</c:v>
                </c:pt>
                <c:pt idx="8">
                  <c:v>357507937</c:v>
                </c:pt>
                <c:pt idx="9">
                  <c:v>402679376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4-425C-9A3E-42ABBA614BEA}"/>
            </c:ext>
          </c:extLst>
        </c:ser>
        <c:ser>
          <c:idx val="2"/>
          <c:order val="2"/>
          <c:tx>
            <c:strRef>
              <c:f>'Trust Analysis'!$A$221</c:f>
              <c:strCache>
                <c:ptCount val="1"/>
                <c:pt idx="0">
                  <c:v>Discretionary Assets </c:v>
                </c:pt>
              </c:strCache>
            </c:strRef>
          </c:tx>
          <c:spPr>
            <a:solidFill>
              <a:srgbClr val="CC3300"/>
            </a:solidFill>
            <a:ln>
              <a:solidFill>
                <a:srgbClr val="CC3300"/>
              </a:solidFill>
            </a:ln>
          </c:spPr>
          <c:invertIfNegative val="0"/>
          <c:cat>
            <c:numRef>
              <c:f>'Trust Analysis'!$B$220:$K$220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'Trust Analysis'!$B$221:$K$221</c:f>
              <c:numCache>
                <c:formatCode>#,##0</c:formatCode>
                <c:ptCount val="10"/>
                <c:pt idx="0">
                  <c:v>58448292</c:v>
                </c:pt>
                <c:pt idx="1">
                  <c:v>61600513</c:v>
                </c:pt>
                <c:pt idx="2">
                  <c:v>69312126</c:v>
                </c:pt>
                <c:pt idx="3">
                  <c:v>86495795</c:v>
                </c:pt>
                <c:pt idx="4">
                  <c:v>86490696</c:v>
                </c:pt>
                <c:pt idx="5">
                  <c:v>101147217</c:v>
                </c:pt>
                <c:pt idx="6">
                  <c:v>110021120</c:v>
                </c:pt>
                <c:pt idx="7">
                  <c:v>139655327</c:v>
                </c:pt>
                <c:pt idx="8">
                  <c:v>141083099</c:v>
                </c:pt>
                <c:pt idx="9">
                  <c:v>157294987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F4-425C-9A3E-42ABBA614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75808"/>
        <c:axId val="128389888"/>
      </c:barChart>
      <c:catAx>
        <c:axId val="12837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389888"/>
        <c:crosses val="autoZero"/>
        <c:auto val="1"/>
        <c:lblAlgn val="ctr"/>
        <c:lblOffset val="100"/>
        <c:noMultiLvlLbl val="0"/>
      </c:catAx>
      <c:valAx>
        <c:axId val="128389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Billions</a:t>
                </a:r>
              </a:p>
            </c:rich>
          </c:tx>
          <c:layout>
            <c:manualLayout>
              <c:xMode val="edge"/>
              <c:yMode val="edge"/>
              <c:x val="3.0019190230046493E-2"/>
              <c:y val="0.4051024170281586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28375808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6.0819772528433944E-2"/>
          <c:y val="0.86979440069991254"/>
          <c:w val="0.88640244969378812"/>
          <c:h val="0.1261515748031496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98328872517183"/>
          <c:y val="0.10041701062139688"/>
          <c:w val="0.76859645578451063"/>
          <c:h val="0.65881449116118185"/>
        </c:manualLayout>
      </c:layout>
      <c:barChart>
        <c:barDir val="col"/>
        <c:grouping val="clustered"/>
        <c:varyColors val="0"/>
        <c:ser>
          <c:idx val="1"/>
          <c:order val="0"/>
          <c:tx>
            <c:v>Private Companies</c:v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2.2598870056497176E-3"/>
                  <c:y val="8.5114244237378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64-4846-847B-4DAE765EF9D8}"/>
                </c:ext>
              </c:extLst>
            </c:dLbl>
            <c:dLbl>
              <c:idx val="1"/>
              <c:layout>
                <c:manualLayout>
                  <c:x val="-2.2598870056497176E-3"/>
                  <c:y val="0.12582105669873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64-4846-847B-4DAE765EF9D8}"/>
                </c:ext>
              </c:extLst>
            </c:dLbl>
            <c:dLbl>
              <c:idx val="2"/>
              <c:layout>
                <c:manualLayout>
                  <c:x val="0"/>
                  <c:y val="-7.8104613492153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64-4846-847B-4DAE765EF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Analysis'!$C$133:$E$133</c:f>
              <c:strCache>
                <c:ptCount val="3"/>
                <c:pt idx="0">
                  <c:v>Active Presence</c:v>
                </c:pt>
                <c:pt idx="1">
                  <c:v>Contracted Presence</c:v>
                </c:pt>
                <c:pt idx="2">
                  <c:v>Limited Presence </c:v>
                </c:pt>
              </c:strCache>
            </c:strRef>
          </c:cat>
          <c:val>
            <c:numRef>
              <c:f>'Trust Analysis'!$C$136:$E$136</c:f>
              <c:numCache>
                <c:formatCode>General</c:formatCode>
                <c:ptCount val="3"/>
                <c:pt idx="0">
                  <c:v>11</c:v>
                </c:pt>
                <c:pt idx="1">
                  <c:v>36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64-4846-847B-4DAE765EF9D8}"/>
            </c:ext>
          </c:extLst>
        </c:ser>
        <c:ser>
          <c:idx val="0"/>
          <c:order val="1"/>
          <c:tx>
            <c:v>Public Companies</c:v>
          </c:tx>
          <c:spPr>
            <a:solidFill>
              <a:srgbClr val="087FC8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2.2598870056497176E-3"/>
                  <c:y val="9.9916721496052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64-4846-847B-4DAE765EF9D8}"/>
                </c:ext>
              </c:extLst>
            </c:dLbl>
            <c:dLbl>
              <c:idx val="1"/>
              <c:layout>
                <c:manualLayout>
                  <c:x val="0"/>
                  <c:y val="0.11471919875472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64-4846-847B-4DAE765EF9D8}"/>
                </c:ext>
              </c:extLst>
            </c:dLbl>
            <c:dLbl>
              <c:idx val="2"/>
              <c:layout>
                <c:manualLayout>
                  <c:x val="1.7813564720868314E-3"/>
                  <c:y val="-4.5211224213215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64-4846-847B-4DAE765EF9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'Trust Analysis'!$C$133:$E$133</c:f>
              <c:strCache>
                <c:ptCount val="3"/>
                <c:pt idx="0">
                  <c:v>Active Presence</c:v>
                </c:pt>
                <c:pt idx="1">
                  <c:v>Contracted Presence</c:v>
                </c:pt>
                <c:pt idx="2">
                  <c:v>Limited Presence </c:v>
                </c:pt>
              </c:strCache>
            </c:strRef>
          </c:cat>
          <c:val>
            <c:numRef>
              <c:f>'Trust Analysis'!$C$135:$E$135</c:f>
              <c:numCache>
                <c:formatCode>General</c:formatCode>
                <c:ptCount val="3"/>
                <c:pt idx="0">
                  <c:v>44</c:v>
                </c:pt>
                <c:pt idx="1">
                  <c:v>24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64-4846-847B-4DAE765EF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66624"/>
        <c:axId val="128268160"/>
      </c:barChart>
      <c:catAx>
        <c:axId val="128266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8268160"/>
        <c:crosses val="autoZero"/>
        <c:auto val="1"/>
        <c:lblAlgn val="ctr"/>
        <c:lblOffset val="100"/>
        <c:noMultiLvlLbl val="0"/>
      </c:catAx>
      <c:valAx>
        <c:axId val="128268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aseline="0"/>
                </a:pPr>
                <a:r>
                  <a:rPr lang="en-US" sz="2000" baseline="0"/>
                  <a:t># of Trust Companies</a:t>
                </a:r>
              </a:p>
            </c:rich>
          </c:tx>
          <c:layout>
            <c:manualLayout>
              <c:xMode val="edge"/>
              <c:yMode val="edge"/>
              <c:x val="2.2467035407087003E-2"/>
              <c:y val="0.150977689530515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2826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463454780016902E-2"/>
          <c:y val="0.90702354913969085"/>
          <c:w val="0.95526349036878866"/>
          <c:h val="8.8730679498396026E-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18087993238132"/>
          <c:y val="0.14472680244354141"/>
          <c:w val="0.84193169180123661"/>
          <c:h val="0.63179238365074075"/>
        </c:manualLayout>
      </c:layout>
      <c:lineChart>
        <c:grouping val="standard"/>
        <c:varyColors val="0"/>
        <c:ser>
          <c:idx val="0"/>
          <c:order val="0"/>
          <c:tx>
            <c:strRef>
              <c:f>'Trust Analysis'!$I$134</c:f>
              <c:strCache>
                <c:ptCount val="1"/>
                <c:pt idx="0">
                  <c:v>Public 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'Trust Analysis'!$J$133:$T$133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 formatCode="m/d/yy;@">
                  <c:v>45505</c:v>
                </c:pt>
              </c:numCache>
            </c:numRef>
          </c:cat>
          <c:val>
            <c:numRef>
              <c:f>'Trust Analysis'!$J$134:$T$134</c:f>
              <c:numCache>
                <c:formatCode>General</c:formatCode>
                <c:ptCount val="11"/>
                <c:pt idx="0">
                  <c:v>20</c:v>
                </c:pt>
                <c:pt idx="1">
                  <c:v>22</c:v>
                </c:pt>
                <c:pt idx="2">
                  <c:v>27</c:v>
                </c:pt>
                <c:pt idx="3">
                  <c:v>34</c:v>
                </c:pt>
                <c:pt idx="4">
                  <c:v>38</c:v>
                </c:pt>
                <c:pt idx="5">
                  <c:v>42</c:v>
                </c:pt>
                <c:pt idx="6">
                  <c:v>42</c:v>
                </c:pt>
                <c:pt idx="7">
                  <c:v>41</c:v>
                </c:pt>
                <c:pt idx="8">
                  <c:v>44</c:v>
                </c:pt>
                <c:pt idx="9">
                  <c:v>45</c:v>
                </c:pt>
                <c:pt idx="10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7D-4926-8AA7-68F2B735F4DA}"/>
            </c:ext>
          </c:extLst>
        </c:ser>
        <c:ser>
          <c:idx val="1"/>
          <c:order val="1"/>
          <c:tx>
            <c:strRef>
              <c:f>'Trust Analysis'!$I$135</c:f>
              <c:strCache>
                <c:ptCount val="1"/>
                <c:pt idx="0">
                  <c:v>Private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'Trust Analysis'!$J$133:$T$133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 formatCode="m/d/yy;@">
                  <c:v>45505</c:v>
                </c:pt>
              </c:numCache>
            </c:numRef>
          </c:cat>
          <c:val>
            <c:numRef>
              <c:f>'Trust Analysis'!$J$135:$T$135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7D-4926-8AA7-68F2B735F4D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83122239"/>
        <c:axId val="454195695"/>
      </c:lineChart>
      <c:catAx>
        <c:axId val="8831222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195695"/>
        <c:crosses val="autoZero"/>
        <c:auto val="1"/>
        <c:lblAlgn val="ctr"/>
        <c:lblOffset val="100"/>
        <c:noMultiLvlLbl val="0"/>
      </c:catAx>
      <c:valAx>
        <c:axId val="45419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aseline="0" dirty="0">
                    <a:solidFill>
                      <a:sysClr val="windowText" lastClr="000000"/>
                    </a:solidFill>
                  </a:rPr>
                  <a:t># of  Trust Companies</a:t>
                </a:r>
              </a:p>
            </c:rich>
          </c:tx>
          <c:layout>
            <c:manualLayout>
              <c:xMode val="edge"/>
              <c:yMode val="edge"/>
              <c:x val="4.3812540178633626E-2"/>
              <c:y val="0.158408891762584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122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45711861536344"/>
          <c:y val="0.87350106267379635"/>
          <c:w val="0.74491438960512846"/>
          <c:h val="0.1055153293242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14" tIns="48407" rIns="96814" bIns="4840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14" tIns="48407" rIns="96814" bIns="484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391"/>
            <a:ext cx="3169920" cy="4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14" tIns="48407" rIns="96814" bIns="4840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391"/>
            <a:ext cx="3169920" cy="4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14" tIns="48407" rIns="96814" bIns="484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F18B282-71DB-448F-BE0A-7C10064B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79810"/>
          </a:xfrm>
          <a:prstGeom prst="rect">
            <a:avLst/>
          </a:prstGeom>
        </p:spPr>
        <p:txBody>
          <a:bodyPr vert="horz" lIns="96814" tIns="48407" rIns="96814" bIns="4840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79810"/>
          </a:xfrm>
          <a:prstGeom prst="rect">
            <a:avLst/>
          </a:prstGeom>
        </p:spPr>
        <p:txBody>
          <a:bodyPr vert="horz" lIns="96814" tIns="48407" rIns="96814" bIns="48407" rtlCol="0"/>
          <a:lstStyle>
            <a:lvl1pPr algn="r">
              <a:defRPr sz="1200" smtClean="0"/>
            </a:lvl1pPr>
          </a:lstStyle>
          <a:p>
            <a:pPr>
              <a:defRPr/>
            </a:pPr>
            <a:fld id="{D037D96A-3A38-4211-88F5-BDBC82E950EF}" type="datetimeFigureOut">
              <a:rPr lang="en-US"/>
              <a:pPr>
                <a:defRPr/>
              </a:pPr>
              <a:t>09/18/2024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14" tIns="48407" rIns="96814" bIns="4840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696"/>
            <a:ext cx="5852160" cy="4319954"/>
          </a:xfrm>
          <a:prstGeom prst="rect">
            <a:avLst/>
          </a:prstGeom>
        </p:spPr>
        <p:txBody>
          <a:bodyPr vert="horz" lIns="96814" tIns="48407" rIns="96814" bIns="4840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719"/>
            <a:ext cx="3169920" cy="479809"/>
          </a:xfrm>
          <a:prstGeom prst="rect">
            <a:avLst/>
          </a:prstGeom>
        </p:spPr>
        <p:txBody>
          <a:bodyPr vert="horz" lIns="96814" tIns="48407" rIns="96814" bIns="4840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719"/>
            <a:ext cx="3169920" cy="479809"/>
          </a:xfrm>
          <a:prstGeom prst="rect">
            <a:avLst/>
          </a:prstGeom>
        </p:spPr>
        <p:txBody>
          <a:bodyPr vert="horz" lIns="96814" tIns="48407" rIns="96814" bIns="4840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77B8A3-360C-4DFA-A7AD-78650AE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UPDATED 8/1//24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E277B8A3-360C-4DFA-A7AD-78650AEEC98C}" type="slidenum">
              <a:rPr lang="en-US">
                <a:solidFill>
                  <a:prstClr val="black"/>
                </a:solidFill>
              </a:rPr>
              <a:pPr defTabSz="948507"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13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8/1/24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41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UPDATED 8/1/24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45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8/1/24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01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8/1/24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94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7/29/24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UPDATED 8/1/24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3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UPDATED 8/1/24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UPDATED 8/1/24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6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UPDATED 8/1/24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3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8/1/24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7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8/1/24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0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UPDATED 8/1/24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3962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white">
          <a:xfrm>
            <a:off x="0" y="6548438"/>
            <a:ext cx="9144000" cy="309562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white">
          <a:xfrm>
            <a:off x="0" y="-1588"/>
            <a:ext cx="9144000" cy="3201988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ltGray">
          <a:xfrm>
            <a:off x="0" y="3200400"/>
            <a:ext cx="9144000" cy="103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ltGray">
          <a:xfrm>
            <a:off x="0" y="3303588"/>
            <a:ext cx="9144000" cy="104775"/>
          </a:xfrm>
          <a:prstGeom prst="rect">
            <a:avLst/>
          </a:prstGeom>
          <a:solidFill>
            <a:srgbClr val="C8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5888CFD5-0BB5-442C-81D2-B10C9293C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6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C270-0143-4AFA-A9D9-003957907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7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1526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055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16E5-3FD1-4416-A37F-15430CE93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F3FF-FC72-4926-8EFA-91CEDA321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41C2-3463-49AC-8AAC-C7002FE7F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9EA25-D7D0-415D-83BD-866EED2FF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F92D-58BE-4ACA-B2C9-ADAD9AB60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62E39-F983-472B-8E17-904B6DA80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6173-A544-49BF-AFB4-3AA0BE863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1CDB-D7D7-4F0D-8D62-F82372282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4602-15BA-4438-A91C-7F3CF5B6B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white">
          <a:xfrm>
            <a:off x="0" y="6548438"/>
            <a:ext cx="9144000" cy="309562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white">
          <a:xfrm>
            <a:off x="0" y="-1588"/>
            <a:ext cx="9144000" cy="1611313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ltGray">
          <a:xfrm>
            <a:off x="0" y="1609725"/>
            <a:ext cx="9144000" cy="103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ltGray">
          <a:xfrm>
            <a:off x="0" y="1712913"/>
            <a:ext cx="9144000" cy="104775"/>
          </a:xfrm>
          <a:prstGeom prst="rect">
            <a:avLst/>
          </a:prstGeom>
          <a:solidFill>
            <a:srgbClr val="C8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7AF831-E3C2-4E6A-9E62-FA1D91FA1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7F3FF-FC72-4926-8EFA-91CEDA3215F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197762"/>
              </p:ext>
            </p:extLst>
          </p:nvPr>
        </p:nvGraphicFramePr>
        <p:xfrm>
          <a:off x="0" y="17526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911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Composite Ratings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48148"/>
              </p:ext>
            </p:extLst>
          </p:nvPr>
        </p:nvGraphicFramePr>
        <p:xfrm>
          <a:off x="0" y="1524000"/>
          <a:ext cx="891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297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Examination Stats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749440"/>
              </p:ext>
            </p:extLst>
          </p:nvPr>
        </p:nvGraphicFramePr>
        <p:xfrm>
          <a:off x="0" y="1600200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4AFE55-6133-63AB-5B23-6B41AD4E1D85}"/>
              </a:ext>
            </a:extLst>
          </p:cNvPr>
          <p:cNvSpPr txBox="1"/>
          <p:nvPr/>
        </p:nvSpPr>
        <p:spPr>
          <a:xfrm>
            <a:off x="1490066" y="6123801"/>
            <a:ext cx="6163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*2024 data reflects examinations completed, in progress, and scheduled for calendar year 2024.  </a:t>
            </a:r>
          </a:p>
        </p:txBody>
      </p:sp>
    </p:spTree>
    <p:extLst>
      <p:ext uri="{BB962C8B-B14F-4D97-AF65-F5344CB8AC3E}">
        <p14:creationId xmlns:p14="http://schemas.microsoft.com/office/powerpoint/2010/main" val="303584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Examination Staff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030439"/>
              </p:ext>
            </p:extLst>
          </p:nvPr>
        </p:nvGraphicFramePr>
        <p:xfrm>
          <a:off x="0" y="1600200"/>
          <a:ext cx="90677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408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Service Offices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860706"/>
              </p:ext>
            </p:extLst>
          </p:nvPr>
        </p:nvGraphicFramePr>
        <p:xfrm>
          <a:off x="0" y="1447800"/>
          <a:ext cx="9143999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187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25B3-ABD3-4D2F-8905-05CA3014A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Purpose Entities (SPE)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AAC0B5-CF34-4DC1-95B7-185BA140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0F92C8E-51A1-467E-8712-6225BAB8A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720005"/>
              </p:ext>
            </p:extLst>
          </p:nvPr>
        </p:nvGraphicFramePr>
        <p:xfrm>
          <a:off x="0" y="1676400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111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Department Profile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1095"/>
              </p:ext>
            </p:extLst>
          </p:nvPr>
        </p:nvGraphicFramePr>
        <p:xfrm>
          <a:off x="0" y="18288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89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vs. Private Trust Companies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659728"/>
              </p:ext>
            </p:extLst>
          </p:nvPr>
        </p:nvGraphicFramePr>
        <p:xfrm>
          <a:off x="0" y="16002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371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Staffing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72340"/>
              </p:ext>
            </p:extLst>
          </p:nvPr>
        </p:nvGraphicFramePr>
        <p:xfrm>
          <a:off x="0" y="1659466"/>
          <a:ext cx="8534400" cy="489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13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54DB-CF50-4625-AB09-F9B8D418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Staffing Trends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619BD0-E569-473E-860B-85D0E236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BAC61F6-8E90-4351-8EEE-0334E5C3D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371454"/>
              </p:ext>
            </p:extLst>
          </p:nvPr>
        </p:nvGraphicFramePr>
        <p:xfrm>
          <a:off x="0" y="16002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7840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Public vs. Private Trust Assets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771309"/>
              </p:ext>
            </p:extLst>
          </p:nvPr>
        </p:nvGraphicFramePr>
        <p:xfrm>
          <a:off x="0" y="1600200"/>
          <a:ext cx="9067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649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Managed vs. Non-Managed Assets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966182"/>
              </p:ext>
            </p:extLst>
          </p:nvPr>
        </p:nvGraphicFramePr>
        <p:xfrm>
          <a:off x="0" y="16002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22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Company Situs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451732"/>
              </p:ext>
            </p:extLst>
          </p:nvPr>
        </p:nvGraphicFramePr>
        <p:xfrm>
          <a:off x="0" y="16002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72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C120-BE84-4E37-BEFF-DC9158538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r>
              <a:rPr lang="en-US" dirty="0"/>
              <a:t>Private vs. Public Active Situs Trends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629950-68D1-4EBA-943F-68BC8C85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CF9FA24-9EFE-41FD-BACE-6EA3B04337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680326"/>
              </p:ext>
            </p:extLst>
          </p:nvPr>
        </p:nvGraphicFramePr>
        <p:xfrm>
          <a:off x="-207461" y="1752600"/>
          <a:ext cx="899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2681494"/>
      </p:ext>
    </p:extLst>
  </p:cSld>
  <p:clrMapOvr>
    <a:masterClrMapping/>
  </p:clrMapOvr>
</p:sld>
</file>

<file path=ppt/theme/theme1.xml><?xml version="1.0" encoding="utf-8"?>
<a:theme xmlns:a="http://schemas.openxmlformats.org/drawingml/2006/main" name="DLR_Template5 10 11">
  <a:themeElements>
    <a:clrScheme name="Zesty.pot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.po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esty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.pot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DLR_Template5 10 11</Template>
  <TotalTime>10455</TotalTime>
  <Words>344</Words>
  <Application>Microsoft Office PowerPoint</Application>
  <PresentationFormat>On-screen Show (4:3)</PresentationFormat>
  <Paragraphs>253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DLR_Template5 10 11</vt:lpstr>
      <vt:lpstr>Trust Company Profile</vt:lpstr>
      <vt:lpstr>Trust Department Profile</vt:lpstr>
      <vt:lpstr>Public vs. Private Trust Companies</vt:lpstr>
      <vt:lpstr>Trust Staffing</vt:lpstr>
      <vt:lpstr>Trust Staffing Trends</vt:lpstr>
      <vt:lpstr>Public vs. Private Trust Assets</vt:lpstr>
      <vt:lpstr>Managed vs. Non-Managed Assets </vt:lpstr>
      <vt:lpstr>Trust Company Situs</vt:lpstr>
      <vt:lpstr>Private vs. Public Active Situs Trends</vt:lpstr>
      <vt:lpstr>Trust Company Composite Ratings</vt:lpstr>
      <vt:lpstr>Trust Company Examination Stats</vt:lpstr>
      <vt:lpstr>Trust Examination Staff </vt:lpstr>
      <vt:lpstr>Trust Service Offices</vt:lpstr>
      <vt:lpstr>Special Purpose Entities (SPE)</vt:lpstr>
    </vt:vector>
  </TitlesOfParts>
  <Company>State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LaBrie</dc:creator>
  <cp:lastModifiedBy>Afdahl, Bret</cp:lastModifiedBy>
  <cp:revision>189</cp:revision>
  <cp:lastPrinted>2022-11-17T16:01:32Z</cp:lastPrinted>
  <dcterms:created xsi:type="dcterms:W3CDTF">2013-01-23T15:05:36Z</dcterms:created>
  <dcterms:modified xsi:type="dcterms:W3CDTF">2024-09-18T16:05:12Z</dcterms:modified>
</cp:coreProperties>
</file>