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6.xml" ContentType="application/vnd.openxmlformats-officedocument.presentationml.notesSlide+xml"/>
  <Override PartName="/ppt/charts/chart6.xml" ContentType="application/vnd.openxmlformats-officedocument.drawingml.chart+xml"/>
  <Override PartName="/ppt/theme/themeOverride2.xml" ContentType="application/vnd.openxmlformats-officedocument.themeOverride+xml"/>
  <Override PartName="/ppt/notesSlides/notesSlide7.xml" ContentType="application/vnd.openxmlformats-officedocument.presentationml.notesSlide+xml"/>
  <Override PartName="/ppt/charts/chart7.xml" ContentType="application/vnd.openxmlformats-officedocument.drawingml.chart+xml"/>
  <Override PartName="/ppt/notesSlides/notesSlide8.xml" ContentType="application/vnd.openxmlformats-officedocument.presentationml.notesSlide+xml"/>
  <Override PartName="/ppt/charts/chart8.xml" ContentType="application/vnd.openxmlformats-officedocument.drawingml.chart+xml"/>
  <Override PartName="/ppt/notesSlides/notesSlide9.xml" ContentType="application/vnd.openxmlformats-officedocument.presentationml.notesSlide+xml"/>
  <Override PartName="/ppt/charts/chart9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3.xml" ContentType="application/vnd.openxmlformats-officedocument.themeOverride+xml"/>
  <Override PartName="/ppt/notesSlides/notesSlide10.xml" ContentType="application/vnd.openxmlformats-officedocument.presentationml.notesSlide+xml"/>
  <Override PartName="/ppt/charts/chart10.xml" ContentType="application/vnd.openxmlformats-officedocument.drawingml.chart+xml"/>
  <Override PartName="/ppt/notesSlides/notesSlide11.xml" ContentType="application/vnd.openxmlformats-officedocument.presentationml.notesSlide+xml"/>
  <Override PartName="/ppt/charts/chart11.xml" ContentType="application/vnd.openxmlformats-officedocument.drawingml.chart+xml"/>
  <Override PartName="/ppt/notesSlides/notesSlide12.xml" ContentType="application/vnd.openxmlformats-officedocument.presentationml.notesSlide+xml"/>
  <Override PartName="/ppt/charts/chart12.xml" ContentType="application/vnd.openxmlformats-officedocument.drawingml.chart+xml"/>
  <Override PartName="/ppt/notesSlides/notesSlide13.xml" ContentType="application/vnd.openxmlformats-officedocument.presentationml.notesSlide+xml"/>
  <Override PartName="/ppt/charts/chart13.xml" ContentType="application/vnd.openxmlformats-officedocument.drawingml.chart+xml"/>
  <Override PartName="/ppt/theme/themeOverride4.xml" ContentType="application/vnd.openxmlformats-officedocument.themeOverride+xml"/>
  <Override PartName="/ppt/notesSlides/notesSlide14.xml" ContentType="application/vnd.openxmlformats-officedocument.presentationml.notesSlide+xml"/>
  <Override PartName="/ppt/charts/chart14.xml" ContentType="application/vnd.openxmlformats-officedocument.drawingml.chart+xml"/>
  <Override PartName="/ppt/theme/themeOverride5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16"/>
  </p:notesMasterIdLst>
  <p:handoutMasterIdLst>
    <p:handoutMasterId r:id="rId17"/>
  </p:handoutMasterIdLst>
  <p:sldIdLst>
    <p:sldId id="345" r:id="rId2"/>
    <p:sldId id="315" r:id="rId3"/>
    <p:sldId id="339" r:id="rId4"/>
    <p:sldId id="333" r:id="rId5"/>
    <p:sldId id="343" r:id="rId6"/>
    <p:sldId id="340" r:id="rId7"/>
    <p:sldId id="319" r:id="rId8"/>
    <p:sldId id="335" r:id="rId9"/>
    <p:sldId id="344" r:id="rId10"/>
    <p:sldId id="323" r:id="rId11"/>
    <p:sldId id="326" r:id="rId12"/>
    <p:sldId id="341" r:id="rId13"/>
    <p:sldId id="331" r:id="rId14"/>
    <p:sldId id="342" r:id="rId15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  <a:srgbClr val="087FC8"/>
    <a:srgbClr val="66CCFF"/>
    <a:srgbClr val="CCFFFF"/>
    <a:srgbClr val="993300"/>
    <a:srgbClr val="990033"/>
    <a:srgbClr val="CC0000"/>
    <a:srgbClr val="006DB0"/>
    <a:srgbClr val="0076BC"/>
    <a:srgbClr val="C8D7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0000" autoAdjust="0"/>
  </p:normalViewPr>
  <p:slideViewPr>
    <p:cSldViewPr>
      <p:cViewPr varScale="1">
        <p:scale>
          <a:sx n="90" d="100"/>
          <a:sy n="90" d="100"/>
        </p:scale>
        <p:origin x="221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STATE.SD.LOCAL\WORK\LAPR6\TRUST\Resources\Trust%20Analysis\Trust%20Stats%20and%20Slides\2023\2023.12.31%20Trust%20Stats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\\STATE.SD.LOCAL\WORK\LAPR6\TRUST\Resources\Trust%20Analysis\Trust%20Stats%20and%20Slides\2023\2023.12.31%20Trust%20Stats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\\STATE.SD.LOCAL\WORK\LAPR6\TRUST\Resources\Trust%20Analysis\Trust%20Stats%20and%20Slides\2023\2023.12.31%20Trust%20Stats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\\STATE.SD.LOCAL\WORK\LAPR6\TRUST\Resources\Trust%20Analysis\Trust%20Stats%20and%20Slides\2023\2023.12.31%20Trust%20Stats.xlsx" TargetMode="Externa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oleObject" Target="file:///\\STATE.SD.LOCAL\WORK\LAPR6\TRUST\Resources\Trust%20Analysis\Trust%20Stats%20and%20Slides\2023\2023.12.31%20Trust%20Stats.xlsx" TargetMode="External"/><Relationship Id="rId1" Type="http://schemas.openxmlformats.org/officeDocument/2006/relationships/themeOverride" Target="../theme/themeOverride4.xm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oleObject" Target="file:///\\STATE.SD.LOCAL\WORK\LAPR6\TRUST\Resources\Trust%20Analysis\Trust%20Stats%20and%20Slides\2023\2023.12.31%20Trust%20Stats.xlsx" TargetMode="External"/><Relationship Id="rId1" Type="http://schemas.openxmlformats.org/officeDocument/2006/relationships/themeOverride" Target="../theme/themeOverride5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\\STATE.SD.LOCAL\WORK\LAPR6\TRUST\Resources\Trust%20Analysis\Trust%20Stats%20and%20Slides\2023\2022.12.31%20Trust%20Stats.xlsx" TargetMode="External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STATE.SD.LOCAL\WORK\LAPR6\TRUST\Resources\Trust%20Analysis\Trust%20Stats%20and%20Slides\2023\2023.12.31%20Trust%20Stat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STATE.SD.LOCAL\WORK\LAPR6\TRUST\Resources\Trust%20Analysis\Trust%20Stats%20and%20Slides\2023\2023.12.31%20Trust%20Stats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TATE.SD.LOCAL\WORK\LAPR6\TRUST\Resources\Trust%20Analysis\Trust%20Stats%20and%20Slides\2023\2023.12.31%20Trust%20Stat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file:///\\STATE.SD.LOCAL\WORK\LAPR6\TRUST\Resources\Trust%20Analysis\Trust%20Stats%20and%20Slides\2023\2023.12.31%20Trust%20Stats.xlsx" TargetMode="External"/><Relationship Id="rId1" Type="http://schemas.openxmlformats.org/officeDocument/2006/relationships/themeOverride" Target="../theme/themeOverride2.xm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STATE.SD.LOCAL\WORK\LAPR6\TRUST\Resources\Trust%20Analysis\Trust%20Stats%20and%20Slides\2023\2023.12.31%20Trust%20Stats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\\STATE.SD.LOCAL\WORK\LAPR6\TRUST\Resources\Trust%20Analysis\Trust%20Stats%20and%20Slides\2023\2023.12.31%20Trust%20Stats.xlsx" TargetMode="Externa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\\STATE.SD.LOCAL\WORK\LAPR6\TRUST\Resources\Trust%20Analysis\Trust%20Stats%20and%20Slides\2023\2023.12.31%20Trust%20Stat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9820605501802736E-2"/>
          <c:y val="0.10910261002690463"/>
          <c:w val="0.81606744911603035"/>
          <c:h val="0.70873940215401943"/>
        </c:manualLayout>
      </c:layout>
      <c:lineChart>
        <c:grouping val="standard"/>
        <c:varyColors val="0"/>
        <c:ser>
          <c:idx val="0"/>
          <c:order val="0"/>
          <c:tx>
            <c:strRef>
              <c:f>'Trust Analysis'!$B$248</c:f>
              <c:strCache>
                <c:ptCount val="1"/>
                <c:pt idx="0">
                  <c:v>Trust Assets</c:v>
                </c:pt>
              </c:strCache>
            </c:strRef>
          </c:tx>
          <c:spPr>
            <a:ln>
              <a:solidFill>
                <a:srgbClr val="087FC8"/>
              </a:solidFill>
            </a:ln>
          </c:spPr>
          <c:marker>
            <c:spPr>
              <a:solidFill>
                <a:srgbClr val="087FC8"/>
              </a:solidFill>
              <a:ln>
                <a:solidFill>
                  <a:srgbClr val="087FC8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</c:marker>
          <c:cat>
            <c:strRef>
              <c:f>'Trust Analysis'!$A$249:$A$277</c:f>
              <c:strCache>
                <c:ptCount val="29"/>
                <c:pt idx="0">
                  <c:v>96</c:v>
                </c:pt>
                <c:pt idx="1">
                  <c:v>97</c:v>
                </c:pt>
                <c:pt idx="2">
                  <c:v>98</c:v>
                </c:pt>
                <c:pt idx="3">
                  <c:v>99</c:v>
                </c:pt>
                <c:pt idx="4">
                  <c:v>00</c:v>
                </c:pt>
                <c:pt idx="5">
                  <c:v>01</c:v>
                </c:pt>
                <c:pt idx="6">
                  <c:v>02</c:v>
                </c:pt>
                <c:pt idx="7">
                  <c:v>03</c:v>
                </c:pt>
                <c:pt idx="8">
                  <c:v>04</c:v>
                </c:pt>
                <c:pt idx="9">
                  <c:v>05</c:v>
                </c:pt>
                <c:pt idx="10">
                  <c:v>06</c:v>
                </c:pt>
                <c:pt idx="11">
                  <c:v>07</c:v>
                </c:pt>
                <c:pt idx="12">
                  <c:v>08</c:v>
                </c:pt>
                <c:pt idx="13">
                  <c:v>09</c:v>
                </c:pt>
                <c:pt idx="14">
                  <c:v>10</c:v>
                </c:pt>
                <c:pt idx="15">
                  <c:v>11</c:v>
                </c:pt>
                <c:pt idx="16">
                  <c:v>12</c:v>
                </c:pt>
                <c:pt idx="17">
                  <c:v>13</c:v>
                </c:pt>
                <c:pt idx="18">
                  <c:v>14</c:v>
                </c:pt>
                <c:pt idx="19">
                  <c:v>15</c:v>
                </c:pt>
                <c:pt idx="20">
                  <c:v>16</c:v>
                </c:pt>
                <c:pt idx="21">
                  <c:v>17</c:v>
                </c:pt>
                <c:pt idx="22">
                  <c:v>18</c:v>
                </c:pt>
                <c:pt idx="23">
                  <c:v>19</c:v>
                </c:pt>
                <c:pt idx="24">
                  <c:v>20</c:v>
                </c:pt>
                <c:pt idx="25">
                  <c:v>21</c:v>
                </c:pt>
                <c:pt idx="26">
                  <c:v>22</c:v>
                </c:pt>
                <c:pt idx="27">
                  <c:v>23</c:v>
                </c:pt>
                <c:pt idx="28">
                  <c:v>8/1/24</c:v>
                </c:pt>
              </c:strCache>
            </c:strRef>
          </c:cat>
          <c:val>
            <c:numRef>
              <c:f>'Trust Analysis'!$B$249:$B$277</c:f>
              <c:numCache>
                <c:formatCode>_("$"* #,##0_);_("$"* \(#,##0\);_("$"* "-"??_);_(@_)</c:formatCode>
                <c:ptCount val="29"/>
                <c:pt idx="0">
                  <c:v>301863000</c:v>
                </c:pt>
                <c:pt idx="1">
                  <c:v>723820000</c:v>
                </c:pt>
                <c:pt idx="2">
                  <c:v>8212661000</c:v>
                </c:pt>
                <c:pt idx="3">
                  <c:v>9433765000</c:v>
                </c:pt>
                <c:pt idx="4">
                  <c:v>11673187000</c:v>
                </c:pt>
                <c:pt idx="5">
                  <c:v>12651908000</c:v>
                </c:pt>
                <c:pt idx="6">
                  <c:v>13503523000</c:v>
                </c:pt>
                <c:pt idx="7">
                  <c:v>13711290000</c:v>
                </c:pt>
                <c:pt idx="8">
                  <c:v>22886760000</c:v>
                </c:pt>
                <c:pt idx="9">
                  <c:v>32746199000</c:v>
                </c:pt>
                <c:pt idx="10">
                  <c:v>32866535000</c:v>
                </c:pt>
                <c:pt idx="11">
                  <c:v>44200000000</c:v>
                </c:pt>
                <c:pt idx="12">
                  <c:v>35109776000</c:v>
                </c:pt>
                <c:pt idx="13">
                  <c:v>54800000000</c:v>
                </c:pt>
                <c:pt idx="14">
                  <c:v>75565222000</c:v>
                </c:pt>
                <c:pt idx="15">
                  <c:v>108785726000</c:v>
                </c:pt>
                <c:pt idx="16">
                  <c:v>120980576000</c:v>
                </c:pt>
                <c:pt idx="17">
                  <c:v>148125294000</c:v>
                </c:pt>
                <c:pt idx="18">
                  <c:v>168828698000</c:v>
                </c:pt>
                <c:pt idx="19">
                  <c:v>226054306000</c:v>
                </c:pt>
                <c:pt idx="20">
                  <c:v>234371588000</c:v>
                </c:pt>
                <c:pt idx="21">
                  <c:v>293512383000</c:v>
                </c:pt>
                <c:pt idx="22">
                  <c:v>305079011000</c:v>
                </c:pt>
                <c:pt idx="23">
                  <c:v>367163497000</c:v>
                </c:pt>
                <c:pt idx="24">
                  <c:v>500605204000</c:v>
                </c:pt>
                <c:pt idx="25">
                  <c:v>607575460000</c:v>
                </c:pt>
                <c:pt idx="26">
                  <c:v>590160973000</c:v>
                </c:pt>
                <c:pt idx="27">
                  <c:v>666416108000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C12-40CF-8EB6-8097937005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7673472"/>
        <c:axId val="127675392"/>
      </c:lineChart>
      <c:lineChart>
        <c:grouping val="standard"/>
        <c:varyColors val="0"/>
        <c:ser>
          <c:idx val="1"/>
          <c:order val="1"/>
          <c:tx>
            <c:strRef>
              <c:f>'Trust Analysis'!$C$248</c:f>
              <c:strCache>
                <c:ptCount val="1"/>
                <c:pt idx="0">
                  <c:v>Trust Companies</c:v>
                </c:pt>
              </c:strCache>
            </c:strRef>
          </c:tx>
          <c:spPr>
            <a:ln>
              <a:solidFill>
                <a:srgbClr val="CC3300"/>
              </a:solidFill>
            </a:ln>
          </c:spPr>
          <c:marker>
            <c:spPr>
              <a:solidFill>
                <a:srgbClr val="CC3300"/>
              </a:solidFill>
              <a:ln>
                <a:solidFill>
                  <a:srgbClr val="CC3300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</c:marker>
          <c:dLbls>
            <c:dLbl>
              <c:idx val="0"/>
              <c:layout>
                <c:manualLayout>
                  <c:x val="-1.7010057765888313E-2"/>
                  <c:y val="-6.88828828276458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C12-40CF-8EB6-8097937005C6}"/>
                </c:ext>
              </c:extLst>
            </c:dLbl>
            <c:dLbl>
              <c:idx val="1"/>
              <c:layout>
                <c:manualLayout>
                  <c:x val="-1.3608046212710638E-2"/>
                  <c:y val="-6.28930669295897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C12-40CF-8EB6-8097937005C6}"/>
                </c:ext>
              </c:extLst>
            </c:dLbl>
            <c:dLbl>
              <c:idx val="2"/>
              <c:layout>
                <c:manualLayout>
                  <c:x val="-1.020603465953298E-2"/>
                  <c:y val="-4.79185271844493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C12-40CF-8EB6-8097937005C6}"/>
                </c:ext>
              </c:extLst>
            </c:dLbl>
            <c:dLbl>
              <c:idx val="3"/>
              <c:layout>
                <c:manualLayout>
                  <c:x val="-6.8040231063553188E-3"/>
                  <c:y val="-4.79185271844493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C12-40CF-8EB6-8097937005C6}"/>
                </c:ext>
              </c:extLst>
            </c:dLbl>
            <c:dLbl>
              <c:idx val="4"/>
              <c:layout>
                <c:manualLayout>
                  <c:x val="-1.7010057765888609E-3"/>
                  <c:y val="-4.1928711286393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C12-40CF-8EB6-8097937005C6}"/>
                </c:ext>
              </c:extLst>
            </c:dLbl>
            <c:dLbl>
              <c:idx val="5"/>
              <c:layout>
                <c:manualLayout>
                  <c:x val="5.1030173297664898E-3"/>
                  <c:y val="8.984723847084244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C12-40CF-8EB6-8097937005C6}"/>
                </c:ext>
              </c:extLst>
            </c:dLbl>
            <c:dLbl>
              <c:idx val="6"/>
              <c:layout>
                <c:manualLayout>
                  <c:x val="-1.0206034659533042E-2"/>
                  <c:y val="-4.79185271844494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C12-40CF-8EB6-8097937005C6}"/>
                </c:ext>
              </c:extLst>
            </c:dLbl>
            <c:dLbl>
              <c:idx val="7"/>
              <c:layout>
                <c:manualLayout>
                  <c:x val="-5.1030173297664898E-3"/>
                  <c:y val="-4.79185271844494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C12-40CF-8EB6-8097937005C6}"/>
                </c:ext>
              </c:extLst>
            </c:dLbl>
            <c:dLbl>
              <c:idx val="8"/>
              <c:layout>
                <c:manualLayout>
                  <c:x val="-5.1030173297665514E-3"/>
                  <c:y val="-5.39083430825054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C12-40CF-8EB6-8097937005C6}"/>
                </c:ext>
              </c:extLst>
            </c:dLbl>
            <c:dLbl>
              <c:idx val="9"/>
              <c:layout>
                <c:manualLayout>
                  <c:x val="-1.0206034659532917E-2"/>
                  <c:y val="-4.49236192354212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FC12-40CF-8EB6-8097937005C6}"/>
                </c:ext>
              </c:extLst>
            </c:dLbl>
            <c:dLbl>
              <c:idx val="10"/>
              <c:layout>
                <c:manualLayout>
                  <c:x val="-1.7010057765888299E-2"/>
                  <c:y val="-6.28930669295897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C12-40CF-8EB6-8097937005C6}"/>
                </c:ext>
              </c:extLst>
            </c:dLbl>
            <c:dLbl>
              <c:idx val="11"/>
              <c:layout>
                <c:manualLayout>
                  <c:x val="-2.2113075095654851E-2"/>
                  <c:y val="-6.28930669295897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FC12-40CF-8EB6-8097937005C6}"/>
                </c:ext>
              </c:extLst>
            </c:dLbl>
            <c:dLbl>
              <c:idx val="12"/>
              <c:layout>
                <c:manualLayout>
                  <c:x val="-1.8711063542477129E-2"/>
                  <c:y val="-7.18777907766739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FC12-40CF-8EB6-8097937005C6}"/>
                </c:ext>
              </c:extLst>
            </c:dLbl>
            <c:dLbl>
              <c:idx val="13"/>
              <c:layout>
                <c:manualLayout>
                  <c:x val="-2.5515086648832508E-2"/>
                  <c:y val="-5.39083430825054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FC12-40CF-8EB6-8097937005C6}"/>
                </c:ext>
              </c:extLst>
            </c:dLbl>
            <c:dLbl>
              <c:idx val="14"/>
              <c:layout>
                <c:manualLayout>
                  <c:x val="-3.9123132861543085E-2"/>
                  <c:y val="-4.79185271844493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FC12-40CF-8EB6-8097937005C6}"/>
                </c:ext>
              </c:extLst>
            </c:dLbl>
            <c:dLbl>
              <c:idx val="15"/>
              <c:layout>
                <c:manualLayout>
                  <c:x val="-3.7422127084954258E-2"/>
                  <c:y val="-4.49236192354212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FC12-40CF-8EB6-8097937005C6}"/>
                </c:ext>
              </c:extLst>
            </c:dLbl>
            <c:dLbl>
              <c:idx val="16"/>
              <c:layout>
                <c:manualLayout>
                  <c:x val="-3.7422127084954258E-2"/>
                  <c:y val="-4.79185271844493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FC12-40CF-8EB6-8097937005C6}"/>
                </c:ext>
              </c:extLst>
            </c:dLbl>
            <c:dLbl>
              <c:idx val="17"/>
              <c:layout>
                <c:manualLayout>
                  <c:x val="-4.2525144414720745E-2"/>
                  <c:y val="-6.28930669295897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FC12-40CF-8EB6-8097937005C6}"/>
                </c:ext>
              </c:extLst>
            </c:dLbl>
            <c:dLbl>
              <c:idx val="18"/>
              <c:layout>
                <c:manualLayout>
                  <c:x val="-3.061810397859906E-2"/>
                  <c:y val="-5.09134351334773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FC12-40CF-8EB6-8097937005C6}"/>
                </c:ext>
              </c:extLst>
            </c:dLbl>
            <c:dLbl>
              <c:idx val="19"/>
              <c:layout>
                <c:manualLayout>
                  <c:x val="-4.0824138638132043E-2"/>
                  <c:y val="-4.49236192354212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FC12-40CF-8EB6-8097937005C6}"/>
                </c:ext>
              </c:extLst>
            </c:dLbl>
            <c:dLbl>
              <c:idx val="20"/>
              <c:layout>
                <c:manualLayout>
                  <c:x val="-4.5927155967898405E-2"/>
                  <c:y val="-4.4923619235421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FC12-40CF-8EB6-8097937005C6}"/>
                </c:ext>
              </c:extLst>
            </c:dLbl>
            <c:dLbl>
              <c:idx val="21"/>
              <c:layout>
                <c:manualLayout>
                  <c:x val="-6.123620795719787E-2"/>
                  <c:y val="-3.29439874393089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FC12-40CF-8EB6-8097937005C6}"/>
                </c:ext>
              </c:extLst>
            </c:dLbl>
            <c:dLbl>
              <c:idx val="22"/>
              <c:layout>
                <c:manualLayout>
                  <c:x val="-7.4844254169908517E-2"/>
                  <c:y val="-6.88828828276458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FC12-40CF-8EB6-8097937005C6}"/>
                </c:ext>
              </c:extLst>
            </c:dLbl>
            <c:dLbl>
              <c:idx val="23"/>
              <c:layout>
                <c:manualLayout>
                  <c:x val="-9.0163346528904578E-2"/>
                  <c:y val="-7.786760667473012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200" baseline="0"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5059071697727872E-2"/>
                      <c:h val="6.184484914742988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8-FC12-40CF-8EB6-8097937005C6}"/>
                </c:ext>
              </c:extLst>
            </c:dLbl>
            <c:dLbl>
              <c:idx val="24"/>
              <c:layout>
                <c:manualLayout>
                  <c:x val="-8.390270272733133E-2"/>
                  <c:y val="-0.1123564478127857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FC12-40CF-8EB6-8097937005C6}"/>
                </c:ext>
              </c:extLst>
            </c:dLbl>
            <c:dLbl>
              <c:idx val="25"/>
              <c:layout>
                <c:manualLayout>
                  <c:x val="-7.5543425551594434E-2"/>
                  <c:y val="-0.1225770271499802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FC12-40CF-8EB6-8097937005C6}"/>
                </c:ext>
              </c:extLst>
            </c:dLbl>
            <c:dLbl>
              <c:idx val="26"/>
              <c:layout>
                <c:manualLayout>
                  <c:x val="-4.6292469207241463E-2"/>
                  <c:y val="0.1022304583344411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FC12-40CF-8EB6-8097937005C6}"/>
                </c:ext>
              </c:extLst>
            </c:dLbl>
            <c:dLbl>
              <c:idx val="27"/>
              <c:layout>
                <c:manualLayout>
                  <c:x val="-2.8932474766500044E-2"/>
                  <c:y val="-4.49236192354211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FC12-40CF-8EB6-8097937005C6}"/>
                </c:ext>
              </c:extLst>
            </c:dLbl>
            <c:dLbl>
              <c:idx val="28"/>
              <c:layout>
                <c:manualLayout>
                  <c:x val="-3.5740115888029313E-2"/>
                  <c:y val="6.88828828276458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FC12-40CF-8EB6-8097937005C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'Trust Analysis'!$A$249:$A$277</c:f>
              <c:strCache>
                <c:ptCount val="29"/>
                <c:pt idx="0">
                  <c:v>96</c:v>
                </c:pt>
                <c:pt idx="1">
                  <c:v>97</c:v>
                </c:pt>
                <c:pt idx="2">
                  <c:v>98</c:v>
                </c:pt>
                <c:pt idx="3">
                  <c:v>99</c:v>
                </c:pt>
                <c:pt idx="4">
                  <c:v>00</c:v>
                </c:pt>
                <c:pt idx="5">
                  <c:v>01</c:v>
                </c:pt>
                <c:pt idx="6">
                  <c:v>02</c:v>
                </c:pt>
                <c:pt idx="7">
                  <c:v>03</c:v>
                </c:pt>
                <c:pt idx="8">
                  <c:v>04</c:v>
                </c:pt>
                <c:pt idx="9">
                  <c:v>05</c:v>
                </c:pt>
                <c:pt idx="10">
                  <c:v>06</c:v>
                </c:pt>
                <c:pt idx="11">
                  <c:v>07</c:v>
                </c:pt>
                <c:pt idx="12">
                  <c:v>08</c:v>
                </c:pt>
                <c:pt idx="13">
                  <c:v>09</c:v>
                </c:pt>
                <c:pt idx="14">
                  <c:v>10</c:v>
                </c:pt>
                <c:pt idx="15">
                  <c:v>11</c:v>
                </c:pt>
                <c:pt idx="16">
                  <c:v>12</c:v>
                </c:pt>
                <c:pt idx="17">
                  <c:v>13</c:v>
                </c:pt>
                <c:pt idx="18">
                  <c:v>14</c:v>
                </c:pt>
                <c:pt idx="19">
                  <c:v>15</c:v>
                </c:pt>
                <c:pt idx="20">
                  <c:v>16</c:v>
                </c:pt>
                <c:pt idx="21">
                  <c:v>17</c:v>
                </c:pt>
                <c:pt idx="22">
                  <c:v>18</c:v>
                </c:pt>
                <c:pt idx="23">
                  <c:v>19</c:v>
                </c:pt>
                <c:pt idx="24">
                  <c:v>20</c:v>
                </c:pt>
                <c:pt idx="25">
                  <c:v>21</c:v>
                </c:pt>
                <c:pt idx="26">
                  <c:v>22</c:v>
                </c:pt>
                <c:pt idx="27">
                  <c:v>23</c:v>
                </c:pt>
                <c:pt idx="28">
                  <c:v>8/1/24</c:v>
                </c:pt>
              </c:strCache>
            </c:strRef>
          </c:cat>
          <c:val>
            <c:numRef>
              <c:f>'Trust Analysis'!$C$249:$C$277</c:f>
              <c:numCache>
                <c:formatCode>General</c:formatCode>
                <c:ptCount val="29"/>
                <c:pt idx="0">
                  <c:v>1</c:v>
                </c:pt>
                <c:pt idx="1">
                  <c:v>4</c:v>
                </c:pt>
                <c:pt idx="2">
                  <c:v>8</c:v>
                </c:pt>
                <c:pt idx="3">
                  <c:v>13</c:v>
                </c:pt>
                <c:pt idx="4">
                  <c:v>14</c:v>
                </c:pt>
                <c:pt idx="5">
                  <c:v>13</c:v>
                </c:pt>
                <c:pt idx="6">
                  <c:v>21</c:v>
                </c:pt>
                <c:pt idx="7">
                  <c:v>21</c:v>
                </c:pt>
                <c:pt idx="8">
                  <c:v>21</c:v>
                </c:pt>
                <c:pt idx="9">
                  <c:v>19</c:v>
                </c:pt>
                <c:pt idx="10">
                  <c:v>21</c:v>
                </c:pt>
                <c:pt idx="11">
                  <c:v>28</c:v>
                </c:pt>
                <c:pt idx="12">
                  <c:v>35</c:v>
                </c:pt>
                <c:pt idx="13">
                  <c:v>39</c:v>
                </c:pt>
                <c:pt idx="14">
                  <c:v>49</c:v>
                </c:pt>
                <c:pt idx="15">
                  <c:v>56</c:v>
                </c:pt>
                <c:pt idx="16">
                  <c:v>64</c:v>
                </c:pt>
                <c:pt idx="17">
                  <c:v>69</c:v>
                </c:pt>
                <c:pt idx="18">
                  <c:v>76</c:v>
                </c:pt>
                <c:pt idx="19">
                  <c:v>84</c:v>
                </c:pt>
                <c:pt idx="20">
                  <c:v>89</c:v>
                </c:pt>
                <c:pt idx="21">
                  <c:v>95</c:v>
                </c:pt>
                <c:pt idx="22">
                  <c:v>97</c:v>
                </c:pt>
                <c:pt idx="23">
                  <c:v>103</c:v>
                </c:pt>
                <c:pt idx="24">
                  <c:v>105</c:v>
                </c:pt>
                <c:pt idx="25">
                  <c:v>108</c:v>
                </c:pt>
                <c:pt idx="26">
                  <c:v>115</c:v>
                </c:pt>
                <c:pt idx="27">
                  <c:v>118</c:v>
                </c:pt>
                <c:pt idx="28">
                  <c:v>117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E-FC12-40CF-8EB6-8097937005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7683968"/>
        <c:axId val="127682048"/>
      </c:lineChart>
      <c:catAx>
        <c:axId val="1276734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27675392"/>
        <c:crosses val="autoZero"/>
        <c:auto val="1"/>
        <c:lblAlgn val="ctr"/>
        <c:lblOffset val="100"/>
        <c:noMultiLvlLbl val="0"/>
      </c:catAx>
      <c:valAx>
        <c:axId val="127675392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 sz="1200" baseline="0"/>
                </a:pPr>
                <a:r>
                  <a:rPr lang="en-US" sz="1200" baseline="0"/>
                  <a:t>Billion</a:t>
                </a:r>
              </a:p>
            </c:rich>
          </c:tx>
          <c:layout>
            <c:manualLayout>
              <c:xMode val="edge"/>
              <c:yMode val="edge"/>
              <c:x val="2.1511026200712522E-2"/>
              <c:y val="2.1179423048670085E-2"/>
            </c:manualLayout>
          </c:layout>
          <c:overlay val="0"/>
        </c:title>
        <c:numFmt formatCode="_(&quot;$&quot;* #,##0_);_(&quot;$&quot;* \(#,##0\);_(&quot;$&quot;* &quot;-&quot;??_);_(@_)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27673472"/>
        <c:crosses val="autoZero"/>
        <c:crossBetween val="between"/>
        <c:dispUnits>
          <c:builtInUnit val="billions"/>
        </c:dispUnits>
      </c:valAx>
      <c:valAx>
        <c:axId val="127682048"/>
        <c:scaling>
          <c:orientation val="minMax"/>
          <c:max val="160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 sz="1200" baseline="0"/>
                </a:pPr>
                <a:r>
                  <a:rPr lang="en-US" sz="1200" baseline="0"/>
                  <a:t>Trust Companies</a:t>
                </a:r>
              </a:p>
            </c:rich>
          </c:tx>
          <c:layout>
            <c:manualLayout>
              <c:xMode val="edge"/>
              <c:yMode val="edge"/>
              <c:x val="0.83089765825079553"/>
              <c:y val="1.9550145960494095E-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27683968"/>
        <c:crosses val="max"/>
        <c:crossBetween val="between"/>
      </c:valAx>
      <c:catAx>
        <c:axId val="12768396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27682048"/>
        <c:crosses val="autoZero"/>
        <c:auto val="1"/>
        <c:lblAlgn val="ctr"/>
        <c:lblOffset val="100"/>
        <c:noMultiLvlLbl val="0"/>
      </c:catAx>
    </c:plotArea>
    <c:legend>
      <c:legendPos val="b"/>
      <c:overlay val="0"/>
      <c:txPr>
        <a:bodyPr/>
        <a:lstStyle/>
        <a:p>
          <a:pPr>
            <a:defRPr sz="2000" baseline="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932341790609508"/>
          <c:y val="0.11287578409701109"/>
          <c:w val="0.85877324629293128"/>
          <c:h val="0.66560445723783468"/>
        </c:manualLayout>
      </c:layout>
      <c:barChart>
        <c:barDir val="col"/>
        <c:grouping val="stacked"/>
        <c:varyColors val="0"/>
        <c:ser>
          <c:idx val="0"/>
          <c:order val="0"/>
          <c:tx>
            <c:v>Public</c:v>
          </c:tx>
          <c:spPr>
            <a:solidFill>
              <a:srgbClr val="087FC8"/>
            </a:solidFill>
          </c:spPr>
          <c:invertIfNegative val="0"/>
          <c:dLbls>
            <c:dLbl>
              <c:idx val="2"/>
              <c:layout>
                <c:manualLayout>
                  <c:x val="-1.8027143647199955E-3"/>
                  <c:y val="-4.560518323860502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8CB-43C0-8DC1-2B6C0681918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 i="0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('Trust Analysis'!$C$102:$E$102,'Trust Analysis'!$F$102)</c:f>
              <c:strCache>
                <c:ptCount val="4"/>
                <c:pt idx="0">
                  <c:v>Strong</c:v>
                </c:pt>
                <c:pt idx="1">
                  <c:v>Satisfactory</c:v>
                </c:pt>
                <c:pt idx="2">
                  <c:v>Unsatisfactory</c:v>
                </c:pt>
                <c:pt idx="3">
                  <c:v>Not Rated</c:v>
                </c:pt>
              </c:strCache>
            </c:strRef>
          </c:cat>
          <c:val>
            <c:numRef>
              <c:f>('Trust Analysis'!$C$104:$E$104,'Trust Analysis'!$F$104)</c:f>
              <c:numCache>
                <c:formatCode>General</c:formatCode>
                <c:ptCount val="4"/>
                <c:pt idx="0">
                  <c:v>7</c:v>
                </c:pt>
                <c:pt idx="1">
                  <c:v>44</c:v>
                </c:pt>
                <c:pt idx="2">
                  <c:v>7</c:v>
                </c:pt>
                <c:pt idx="3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8CB-43C0-8DC1-2B6C0681918C}"/>
            </c:ext>
          </c:extLst>
        </c:ser>
        <c:ser>
          <c:idx val="1"/>
          <c:order val="1"/>
          <c:tx>
            <c:v>Private</c:v>
          </c:tx>
          <c:spPr>
            <a:solidFill>
              <a:srgbClr val="C00000"/>
            </a:solidFill>
          </c:spPr>
          <c:invertIfNegative val="0"/>
          <c:dLbls>
            <c:dLbl>
              <c:idx val="0"/>
              <c:layout>
                <c:manualLayout>
                  <c:x val="1.7535970076525424E-3"/>
                  <c:y val="1.34772575828342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8CB-43C0-8DC1-2B6C0681918C}"/>
                </c:ext>
              </c:extLst>
            </c:dLbl>
            <c:dLbl>
              <c:idx val="2"/>
              <c:layout>
                <c:manualLayout>
                  <c:x val="-7.7836248904756752E-4"/>
                  <c:y val="-5.87803172888600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8CB-43C0-8DC1-2B6C0681918C}"/>
                </c:ext>
              </c:extLst>
            </c:dLbl>
            <c:dLbl>
              <c:idx val="3"/>
              <c:layout>
                <c:manualLayout>
                  <c:x val="-1.7043454501558806E-3"/>
                  <c:y val="-1.483772349008190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8CB-43C0-8DC1-2B6C0681918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 i="0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('Trust Analysis'!$C$102:$E$102,'Trust Analysis'!$F$102)</c:f>
              <c:strCache>
                <c:ptCount val="4"/>
                <c:pt idx="0">
                  <c:v>Strong</c:v>
                </c:pt>
                <c:pt idx="1">
                  <c:v>Satisfactory</c:v>
                </c:pt>
                <c:pt idx="2">
                  <c:v>Unsatisfactory</c:v>
                </c:pt>
                <c:pt idx="3">
                  <c:v>Not Rated</c:v>
                </c:pt>
              </c:strCache>
            </c:strRef>
          </c:cat>
          <c:val>
            <c:numRef>
              <c:f>('Trust Analysis'!$C$105:$E$105,'Trust Analysis'!$F$105)</c:f>
              <c:numCache>
                <c:formatCode>General</c:formatCode>
                <c:ptCount val="4"/>
                <c:pt idx="0">
                  <c:v>8</c:v>
                </c:pt>
                <c:pt idx="1">
                  <c:v>35</c:v>
                </c:pt>
                <c:pt idx="2">
                  <c:v>0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8CB-43C0-8DC1-2B6C0681918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27832832"/>
        <c:axId val="127834368"/>
      </c:barChart>
      <c:catAx>
        <c:axId val="12783283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27834368"/>
        <c:crosses val="autoZero"/>
        <c:auto val="1"/>
        <c:lblAlgn val="ctr"/>
        <c:lblOffset val="100"/>
        <c:noMultiLvlLbl val="0"/>
      </c:catAx>
      <c:valAx>
        <c:axId val="12783436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baseline="0"/>
                </a:pPr>
                <a:r>
                  <a:rPr lang="en-US" sz="2000" baseline="0"/>
                  <a:t>Trust Companies</a:t>
                </a:r>
              </a:p>
            </c:rich>
          </c:tx>
          <c:layout>
            <c:manualLayout>
              <c:xMode val="edge"/>
              <c:yMode val="edge"/>
              <c:x val="1.6394347358004286E-2"/>
              <c:y val="0.22482491677006394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2783283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2975087489063872"/>
          <c:y val="0.92592592592592593"/>
          <c:w val="0.71637467191601045"/>
          <c:h val="7.407407407407407E-2"/>
        </c:manualLayout>
      </c:layout>
      <c:overlay val="0"/>
      <c:txPr>
        <a:bodyPr/>
        <a:lstStyle/>
        <a:p>
          <a:pPr rtl="0">
            <a:defRPr sz="2000" baseline="0"/>
          </a:pPr>
          <a:endParaRPr lang="en-US"/>
        </a:p>
      </c:txPr>
    </c:legend>
    <c:plotVisOnly val="1"/>
    <c:dispBlanksAs val="zero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844500635598069"/>
          <c:y val="8.1334925347446324E-2"/>
          <c:w val="0.80380283004548692"/>
          <c:h val="0.7310640678111955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'Trust Analysis'!$A$69</c:f>
              <c:strCache>
                <c:ptCount val="1"/>
                <c:pt idx="0">
                  <c:v>Public Exams</c:v>
                </c:pt>
              </c:strCache>
            </c:strRef>
          </c:tx>
          <c:spPr>
            <a:solidFill>
              <a:srgbClr val="087FC8"/>
            </a:solidFill>
          </c:spPr>
          <c:invertIfNegative val="0"/>
          <c:dLbls>
            <c:dLbl>
              <c:idx val="1"/>
              <c:layout>
                <c:manualLayout>
                  <c:x val="-3.2127191985744144E-17"/>
                  <c:y val="-7.090356171336240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657-471E-8783-B174308AD9D1}"/>
                </c:ext>
              </c:extLst>
            </c:dLbl>
            <c:dLbl>
              <c:idx val="2"/>
              <c:layout>
                <c:manualLayout>
                  <c:x val="-6.2438057867170762E-17"/>
                  <c:y val="-0.1137848576721184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657-471E-8783-B174308AD9D1}"/>
                </c:ext>
              </c:extLst>
            </c:dLbl>
            <c:dLbl>
              <c:idx val="3"/>
              <c:layout>
                <c:manualLayout>
                  <c:x val="0"/>
                  <c:y val="-3.925679147761931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657-471E-8783-B174308AD9D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 i="0" baseline="0"/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'Trust Analysis'!$B$66:$K$66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2024*</c:v>
                </c:pt>
              </c:strCache>
            </c:strRef>
          </c:cat>
          <c:val>
            <c:numRef>
              <c:f>'Trust Analysis'!$B$69:$K$69</c:f>
              <c:numCache>
                <c:formatCode>General</c:formatCode>
                <c:ptCount val="10"/>
                <c:pt idx="0">
                  <c:v>15</c:v>
                </c:pt>
                <c:pt idx="1">
                  <c:v>21</c:v>
                </c:pt>
                <c:pt idx="2">
                  <c:v>18</c:v>
                </c:pt>
                <c:pt idx="3">
                  <c:v>28</c:v>
                </c:pt>
                <c:pt idx="4">
                  <c:v>9</c:v>
                </c:pt>
                <c:pt idx="5">
                  <c:v>23</c:v>
                </c:pt>
                <c:pt idx="6">
                  <c:v>26</c:v>
                </c:pt>
                <c:pt idx="7">
                  <c:v>19</c:v>
                </c:pt>
                <c:pt idx="8">
                  <c:v>23</c:v>
                </c:pt>
                <c:pt idx="9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657-471E-8783-B174308AD9D1}"/>
            </c:ext>
          </c:extLst>
        </c:ser>
        <c:ser>
          <c:idx val="1"/>
          <c:order val="1"/>
          <c:tx>
            <c:strRef>
              <c:f>'Trust Analysis'!$A$70</c:f>
              <c:strCache>
                <c:ptCount val="1"/>
                <c:pt idx="0">
                  <c:v>Private Exams</c:v>
                </c:pt>
              </c:strCache>
            </c:strRef>
          </c:tx>
          <c:spPr>
            <a:solidFill>
              <a:srgbClr val="CC3300"/>
            </a:solidFill>
          </c:spPr>
          <c:invertIfNegative val="0"/>
          <c:dLbls>
            <c:dLbl>
              <c:idx val="1"/>
              <c:layout>
                <c:manualLayout>
                  <c:x val="-3.2127191985744144E-17"/>
                  <c:y val="9.7070189246189018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657-471E-8783-B174308AD9D1}"/>
                </c:ext>
              </c:extLst>
            </c:dLbl>
            <c:dLbl>
              <c:idx val="4"/>
              <c:layout>
                <c:manualLayout>
                  <c:x val="1.7028757951893625E-3"/>
                  <c:y val="-3.7807496792471819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657-471E-8783-B174308AD9D1}"/>
                </c:ext>
              </c:extLst>
            </c:dLbl>
            <c:dLbl>
              <c:idx val="5"/>
              <c:layout>
                <c:manualLayout>
                  <c:x val="1.7524125339167718E-3"/>
                  <c:y val="4.340104400933989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657-471E-8783-B174308AD9D1}"/>
                </c:ext>
              </c:extLst>
            </c:dLbl>
            <c:dLbl>
              <c:idx val="6"/>
              <c:layout>
                <c:manualLayout>
                  <c:x val="-1.2850876794297657E-16"/>
                  <c:y val="6.14338751227235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657-471E-8783-B174308AD9D1}"/>
                </c:ext>
              </c:extLst>
            </c:dLbl>
            <c:dLbl>
              <c:idx val="8"/>
              <c:layout>
                <c:manualLayout>
                  <c:x val="-1.2850876794297657E-16"/>
                  <c:y val="1.464462749994620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657-471E-8783-B174308AD9D1}"/>
                </c:ext>
              </c:extLst>
            </c:dLbl>
            <c:dLbl>
              <c:idx val="9"/>
              <c:layout>
                <c:manualLayout>
                  <c:x val="0"/>
                  <c:y val="-1.4164061139844389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657-471E-8783-B174308AD9D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 i="0" baseline="0"/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'Trust Analysis'!$B$66:$K$66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2024*</c:v>
                </c:pt>
              </c:strCache>
            </c:strRef>
          </c:cat>
          <c:val>
            <c:numRef>
              <c:f>'Trust Analysis'!$B$70:$K$70</c:f>
              <c:numCache>
                <c:formatCode>General</c:formatCode>
                <c:ptCount val="10"/>
                <c:pt idx="0">
                  <c:v>11</c:v>
                </c:pt>
                <c:pt idx="1">
                  <c:v>7</c:v>
                </c:pt>
                <c:pt idx="2">
                  <c:v>12</c:v>
                </c:pt>
                <c:pt idx="3">
                  <c:v>12</c:v>
                </c:pt>
                <c:pt idx="4">
                  <c:v>10</c:v>
                </c:pt>
                <c:pt idx="5">
                  <c:v>13</c:v>
                </c:pt>
                <c:pt idx="6">
                  <c:v>15</c:v>
                </c:pt>
                <c:pt idx="7">
                  <c:v>15</c:v>
                </c:pt>
                <c:pt idx="8">
                  <c:v>17</c:v>
                </c:pt>
                <c:pt idx="9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0657-471E-8783-B174308AD9D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28322944"/>
        <c:axId val="128341120"/>
      </c:barChart>
      <c:lineChart>
        <c:grouping val="standard"/>
        <c:varyColors val="0"/>
        <c:ser>
          <c:idx val="2"/>
          <c:order val="2"/>
          <c:tx>
            <c:strRef>
              <c:f>'Trust Analysis'!$A$71</c:f>
              <c:strCache>
                <c:ptCount val="1"/>
                <c:pt idx="0">
                  <c:v>Trust Examiners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marker>
            <c:symbol val="circle"/>
            <c:size val="5"/>
            <c:spPr>
              <a:ln>
                <a:solidFill>
                  <a:schemeClr val="tx1"/>
                </a:solidFill>
              </a:ln>
            </c:spPr>
          </c:marker>
          <c:dLbls>
            <c:dLbl>
              <c:idx val="0"/>
              <c:layout>
                <c:manualLayout>
                  <c:x val="2.9875682021868681E-2"/>
                  <c:y val="5.06107776018179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0657-471E-8783-B174308AD9D1}"/>
                </c:ext>
              </c:extLst>
            </c:dLbl>
            <c:dLbl>
              <c:idx val="1"/>
              <c:layout>
                <c:manualLayout>
                  <c:x val="2.6469930431489954E-2"/>
                  <c:y val="4.42799308076994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0657-471E-8783-B174308AD9D1}"/>
                </c:ext>
              </c:extLst>
            </c:dLbl>
            <c:dLbl>
              <c:idx val="2"/>
              <c:layout>
                <c:manualLayout>
                  <c:x val="1.7954777269746727E-2"/>
                  <c:y val="5.26315012935244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0657-471E-8783-B174308AD9D1}"/>
                </c:ext>
              </c:extLst>
            </c:dLbl>
            <c:dLbl>
              <c:idx val="3"/>
              <c:layout>
                <c:manualLayout>
                  <c:x val="1.9299305437501517E-2"/>
                  <c:y val="1.41143183060793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0657-471E-8783-B174308AD9D1}"/>
                </c:ext>
              </c:extLst>
            </c:dLbl>
            <c:dLbl>
              <c:idx val="4"/>
              <c:layout>
                <c:manualLayout>
                  <c:x val="-3.327620430862438E-2"/>
                  <c:y val="-9.10329474990657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0657-471E-8783-B174308AD9D1}"/>
                </c:ext>
              </c:extLst>
            </c:dLbl>
            <c:dLbl>
              <c:idx val="5"/>
              <c:layout>
                <c:manualLayout>
                  <c:x val="-8.059552221341576E-2"/>
                  <c:y val="-0.1235032360242660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0657-471E-8783-B174308AD9D1}"/>
                </c:ext>
              </c:extLst>
            </c:dLbl>
            <c:dLbl>
              <c:idx val="6"/>
              <c:layout>
                <c:manualLayout>
                  <c:x val="-7.182297266567611E-2"/>
                  <c:y val="-9.1086716513482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0657-471E-8783-B174308AD9D1}"/>
                </c:ext>
              </c:extLst>
            </c:dLbl>
            <c:dLbl>
              <c:idx val="7"/>
              <c:layout>
                <c:manualLayout>
                  <c:x val="-5.257237601750315E-3"/>
                  <c:y val="-8.83356848766188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0657-471E-8783-B174308AD9D1}"/>
                </c:ext>
              </c:extLst>
            </c:dLbl>
            <c:dLbl>
              <c:idx val="8"/>
              <c:layout>
                <c:manualLayout>
                  <c:x val="7.009650135667087E-3"/>
                  <c:y val="-0.1204577521044801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0657-471E-8783-B174308AD9D1}"/>
                </c:ext>
              </c:extLst>
            </c:dLbl>
            <c:dLbl>
              <c:idx val="9"/>
              <c:layout>
                <c:manualLayout>
                  <c:x val="-1.7524125339167718E-3"/>
                  <c:y val="-4.81831008417921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0657-471E-8783-B174308AD9D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 i="0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'Trust Analysis'!$B$66:$K$66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2024*</c:v>
                </c:pt>
              </c:strCache>
            </c:strRef>
          </c:cat>
          <c:val>
            <c:numRef>
              <c:f>'Trust Analysis'!$B$71:$K$71</c:f>
              <c:numCache>
                <c:formatCode>General</c:formatCode>
                <c:ptCount val="10"/>
                <c:pt idx="0">
                  <c:v>8</c:v>
                </c:pt>
                <c:pt idx="1">
                  <c:v>9</c:v>
                </c:pt>
                <c:pt idx="2">
                  <c:v>10</c:v>
                </c:pt>
                <c:pt idx="3">
                  <c:v>10</c:v>
                </c:pt>
                <c:pt idx="4">
                  <c:v>12</c:v>
                </c:pt>
                <c:pt idx="5">
                  <c:v>13</c:v>
                </c:pt>
                <c:pt idx="6">
                  <c:v>15</c:v>
                </c:pt>
                <c:pt idx="7">
                  <c:v>16</c:v>
                </c:pt>
                <c:pt idx="8">
                  <c:v>16</c:v>
                </c:pt>
                <c:pt idx="9">
                  <c:v>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5-0657-471E-8783-B174308AD9D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8353408"/>
        <c:axId val="128343040"/>
      </c:lineChart>
      <c:catAx>
        <c:axId val="1283229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28341120"/>
        <c:crosses val="autoZero"/>
        <c:auto val="1"/>
        <c:lblAlgn val="ctr"/>
        <c:lblOffset val="100"/>
        <c:noMultiLvlLbl val="0"/>
      </c:catAx>
      <c:valAx>
        <c:axId val="12834112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2000" baseline="0"/>
                </a:pPr>
                <a:r>
                  <a:rPr lang="en-US" sz="2000" baseline="0"/>
                  <a:t># of Examinations</a:t>
                </a:r>
              </a:p>
            </c:rich>
          </c:tx>
          <c:layout>
            <c:manualLayout>
              <c:xMode val="edge"/>
              <c:yMode val="edge"/>
              <c:x val="1.4177130586595255E-2"/>
              <c:y val="0.27828097418869041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en-US"/>
          </a:p>
        </c:txPr>
        <c:crossAx val="128322944"/>
        <c:crosses val="autoZero"/>
        <c:crossBetween val="between"/>
      </c:valAx>
      <c:valAx>
        <c:axId val="128343040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aseline="0">
                <a:noFill/>
              </a:defRPr>
            </a:pPr>
            <a:endParaRPr lang="en-US"/>
          </a:p>
        </c:txPr>
        <c:crossAx val="128353408"/>
        <c:crosses val="max"/>
        <c:crossBetween val="between"/>
      </c:valAx>
      <c:catAx>
        <c:axId val="12835340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28343040"/>
        <c:crosses val="autoZero"/>
        <c:auto val="1"/>
        <c:lblAlgn val="ctr"/>
        <c:lblOffset val="100"/>
        <c:noMultiLvlLbl val="0"/>
      </c:catAx>
    </c:plotArea>
    <c:legend>
      <c:legendPos val="r"/>
      <c:layout>
        <c:manualLayout>
          <c:xMode val="edge"/>
          <c:yMode val="edge"/>
          <c:x val="7.9746042329573039E-2"/>
          <c:y val="0.90978138771277972"/>
          <c:w val="0.86094583317118312"/>
          <c:h val="7.1295397513787176E-2"/>
        </c:manualLayout>
      </c:layout>
      <c:overlay val="0"/>
      <c:txPr>
        <a:bodyPr/>
        <a:lstStyle/>
        <a:p>
          <a:pPr>
            <a:defRPr sz="2000" baseline="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486272549264675"/>
          <c:y val="0.13160503374578178"/>
          <c:w val="0.70858164027760295"/>
          <c:h val="0.67997497298614851"/>
        </c:manualLayout>
      </c:layout>
      <c:barChart>
        <c:barDir val="col"/>
        <c:grouping val="stacked"/>
        <c:varyColors val="0"/>
        <c:ser>
          <c:idx val="3"/>
          <c:order val="0"/>
          <c:tx>
            <c:strRef>
              <c:f>'Trust Analysis'!$C$351</c:f>
              <c:strCache>
                <c:ptCount val="1"/>
                <c:pt idx="0">
                  <c:v>&gt;10 years</c:v>
                </c:pt>
              </c:strCache>
            </c:strRef>
          </c:tx>
          <c:spPr>
            <a:solidFill>
              <a:srgbClr val="CC3300"/>
            </a:solidFill>
          </c:spPr>
          <c:invertIfNegative val="0"/>
          <c:cat>
            <c:strRef>
              <c:f>'Trust Analysis'!$A$352:$A$365</c:f>
              <c:strCache>
                <c:ptCount val="14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8/1/24</c:v>
                </c:pt>
              </c:strCache>
            </c:strRef>
          </c:cat>
          <c:val>
            <c:numRef>
              <c:f>'Trust Analysis'!$C$352:$C$365</c:f>
              <c:numCache>
                <c:formatCode>General</c:formatCode>
                <c:ptCount val="14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2</c:v>
                </c:pt>
                <c:pt idx="12">
                  <c:v>1</c:v>
                </c:pt>
                <c:pt idx="1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2D2-4FD9-B333-54B633EDDDE8}"/>
            </c:ext>
          </c:extLst>
        </c:ser>
        <c:ser>
          <c:idx val="2"/>
          <c:order val="1"/>
          <c:tx>
            <c:strRef>
              <c:f>'Trust Analysis'!$D$351</c:f>
              <c:strCache>
                <c:ptCount val="1"/>
                <c:pt idx="0">
                  <c:v>7-10 years</c:v>
                </c:pt>
              </c:strCache>
            </c:strRef>
          </c:tx>
          <c:spPr>
            <a:solidFill>
              <a:schemeClr val="bg1"/>
            </a:solidFill>
          </c:spPr>
          <c:invertIfNegative val="0"/>
          <c:cat>
            <c:strRef>
              <c:f>'Trust Analysis'!$A$352:$A$365</c:f>
              <c:strCache>
                <c:ptCount val="14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8/1/24</c:v>
                </c:pt>
              </c:strCache>
            </c:strRef>
          </c:cat>
          <c:val>
            <c:numRef>
              <c:f>'Trust Analysis'!$D$352:$D$365</c:f>
              <c:numCache>
                <c:formatCode>General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2</c:v>
                </c:pt>
                <c:pt idx="11">
                  <c:v>3</c:v>
                </c:pt>
                <c:pt idx="12">
                  <c:v>3</c:v>
                </c:pt>
                <c:pt idx="13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2D2-4FD9-B333-54B633EDDDE8}"/>
            </c:ext>
          </c:extLst>
        </c:ser>
        <c:ser>
          <c:idx val="1"/>
          <c:order val="2"/>
          <c:tx>
            <c:strRef>
              <c:f>'Trust Analysis'!$E$351</c:f>
              <c:strCache>
                <c:ptCount val="1"/>
                <c:pt idx="0">
                  <c:v>4-6 years</c:v>
                </c:pt>
              </c:strCache>
            </c:strRef>
          </c:tx>
          <c:spPr>
            <a:solidFill>
              <a:srgbClr val="087FC8"/>
            </a:solidFill>
          </c:spPr>
          <c:invertIfNegative val="0"/>
          <c:cat>
            <c:strRef>
              <c:f>'Trust Analysis'!$A$352:$A$365</c:f>
              <c:strCache>
                <c:ptCount val="14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8/1/24</c:v>
                </c:pt>
              </c:strCache>
            </c:strRef>
          </c:cat>
          <c:val>
            <c:numRef>
              <c:f>'Trust Analysis'!$E$352:$E$365</c:f>
              <c:numCache>
                <c:formatCode>General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  <c:pt idx="5">
                  <c:v>3</c:v>
                </c:pt>
                <c:pt idx="6">
                  <c:v>3</c:v>
                </c:pt>
                <c:pt idx="7">
                  <c:v>2</c:v>
                </c:pt>
                <c:pt idx="8">
                  <c:v>3</c:v>
                </c:pt>
                <c:pt idx="9">
                  <c:v>4</c:v>
                </c:pt>
                <c:pt idx="10">
                  <c:v>4</c:v>
                </c:pt>
                <c:pt idx="11">
                  <c:v>4</c:v>
                </c:pt>
                <c:pt idx="12">
                  <c:v>6</c:v>
                </c:pt>
                <c:pt idx="13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2D2-4FD9-B333-54B633EDDDE8}"/>
            </c:ext>
          </c:extLst>
        </c:ser>
        <c:ser>
          <c:idx val="0"/>
          <c:order val="3"/>
          <c:tx>
            <c:strRef>
              <c:f>'Trust Analysis'!$F$351</c:f>
              <c:strCache>
                <c:ptCount val="1"/>
                <c:pt idx="0">
                  <c:v>1-3 years</c:v>
                </c:pt>
              </c:strCache>
            </c:strRef>
          </c:tx>
          <c:spPr>
            <a:solidFill>
              <a:srgbClr val="66CCFF"/>
            </a:solidFill>
            <a:ln>
              <a:noFill/>
            </a:ln>
          </c:spPr>
          <c:invertIfNegative val="0"/>
          <c:cat>
            <c:strRef>
              <c:f>'Trust Analysis'!$A$352:$A$365</c:f>
              <c:strCache>
                <c:ptCount val="14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8/1/24</c:v>
                </c:pt>
              </c:strCache>
            </c:strRef>
          </c:cat>
          <c:val>
            <c:numRef>
              <c:f>'Trust Analysis'!$F$352:$F$365</c:f>
              <c:numCache>
                <c:formatCode>General</c:formatCode>
                <c:ptCount val="14"/>
                <c:pt idx="0">
                  <c:v>0</c:v>
                </c:pt>
                <c:pt idx="1">
                  <c:v>1</c:v>
                </c:pt>
                <c:pt idx="2">
                  <c:v>4</c:v>
                </c:pt>
                <c:pt idx="3">
                  <c:v>2</c:v>
                </c:pt>
                <c:pt idx="4">
                  <c:v>3</c:v>
                </c:pt>
                <c:pt idx="5">
                  <c:v>4</c:v>
                </c:pt>
                <c:pt idx="6">
                  <c:v>5</c:v>
                </c:pt>
                <c:pt idx="7">
                  <c:v>4</c:v>
                </c:pt>
                <c:pt idx="8">
                  <c:v>4</c:v>
                </c:pt>
                <c:pt idx="9">
                  <c:v>6</c:v>
                </c:pt>
                <c:pt idx="10">
                  <c:v>6</c:v>
                </c:pt>
                <c:pt idx="11">
                  <c:v>6</c:v>
                </c:pt>
                <c:pt idx="12">
                  <c:v>4</c:v>
                </c:pt>
                <c:pt idx="13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2D2-4FD9-B333-54B633EDDDE8}"/>
            </c:ext>
          </c:extLst>
        </c:ser>
        <c:ser>
          <c:idx val="5"/>
          <c:order val="4"/>
          <c:tx>
            <c:strRef>
              <c:f>'Trust Analysis'!$G$351</c:f>
              <c:strCache>
                <c:ptCount val="1"/>
                <c:pt idx="0">
                  <c:v>&lt;1 year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</c:spPr>
          <c:invertIfNegative val="0"/>
          <c:cat>
            <c:strRef>
              <c:f>'Trust Analysis'!$A$352:$A$365</c:f>
              <c:strCache>
                <c:ptCount val="14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8/1/24</c:v>
                </c:pt>
              </c:strCache>
            </c:strRef>
          </c:cat>
          <c:val>
            <c:numRef>
              <c:f>'Trust Analysis'!$G$352:$G$365</c:f>
              <c:numCache>
                <c:formatCode>General</c:formatCode>
                <c:ptCount val="14"/>
                <c:pt idx="0">
                  <c:v>1</c:v>
                </c:pt>
                <c:pt idx="1">
                  <c:v>3</c:v>
                </c:pt>
                <c:pt idx="2">
                  <c:v>0</c:v>
                </c:pt>
                <c:pt idx="3">
                  <c:v>2</c:v>
                </c:pt>
                <c:pt idx="4">
                  <c:v>3</c:v>
                </c:pt>
                <c:pt idx="5">
                  <c:v>1</c:v>
                </c:pt>
                <c:pt idx="6">
                  <c:v>1</c:v>
                </c:pt>
                <c:pt idx="7">
                  <c:v>2</c:v>
                </c:pt>
                <c:pt idx="8">
                  <c:v>3</c:v>
                </c:pt>
                <c:pt idx="9">
                  <c:v>1</c:v>
                </c:pt>
                <c:pt idx="10">
                  <c:v>2</c:v>
                </c:pt>
                <c:pt idx="11">
                  <c:v>1</c:v>
                </c:pt>
                <c:pt idx="12">
                  <c:v>2</c:v>
                </c:pt>
                <c:pt idx="13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2D2-4FD9-B333-54B633EDDD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27783680"/>
        <c:axId val="127785216"/>
      </c:barChart>
      <c:lineChart>
        <c:grouping val="standard"/>
        <c:varyColors val="0"/>
        <c:ser>
          <c:idx val="4"/>
          <c:order val="5"/>
          <c:tx>
            <c:strRef>
              <c:f>'Trust Analysis'!$H$351</c:f>
              <c:strCache>
                <c:ptCount val="1"/>
                <c:pt idx="0">
                  <c:v>Writers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marker>
            <c:spPr>
              <a:solidFill>
                <a:schemeClr val="tx1"/>
              </a:solidFill>
              <a:ln>
                <a:noFill/>
              </a:ln>
            </c:spPr>
          </c:marker>
          <c:dLbls>
            <c:dLbl>
              <c:idx val="0"/>
              <c:layout>
                <c:manualLayout>
                  <c:x val="9.4185980972948304E-3"/>
                  <c:y val="-0.1187115589538427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2D2-4FD9-B333-54B633EDDDE8}"/>
                </c:ext>
              </c:extLst>
            </c:dLbl>
            <c:dLbl>
              <c:idx val="1"/>
              <c:layout>
                <c:manualLayout>
                  <c:x val="3.1395326990982866E-3"/>
                  <c:y val="-9.55483279384587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2D2-4FD9-B333-54B633EDDDE8}"/>
                </c:ext>
              </c:extLst>
            </c:dLbl>
            <c:dLbl>
              <c:idx val="2"/>
              <c:layout>
                <c:manualLayout>
                  <c:x val="-1.5697663495491433E-3"/>
                  <c:y val="-8.9757520184612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2D2-4FD9-B333-54B633EDDDE8}"/>
                </c:ext>
              </c:extLst>
            </c:dLbl>
            <c:dLbl>
              <c:idx val="3"/>
              <c:layout>
                <c:manualLayout>
                  <c:x val="9.4185980972948027E-3"/>
                  <c:y val="-4.92218659076909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2D2-4FD9-B333-54B633EDDDE8}"/>
                </c:ext>
              </c:extLst>
            </c:dLbl>
            <c:dLbl>
              <c:idx val="4"/>
              <c:layout>
                <c:manualLayout>
                  <c:x val="1.0988364446844003E-2"/>
                  <c:y val="-7.52805007999979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2D2-4FD9-B333-54B633EDDDE8}"/>
                </c:ext>
              </c:extLst>
            </c:dLbl>
            <c:dLbl>
              <c:idx val="5"/>
              <c:layout>
                <c:manualLayout>
                  <c:x val="7.8488317477457166E-3"/>
                  <c:y val="-0.1505610015999957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2D2-4FD9-B333-54B633EDDDE8}"/>
                </c:ext>
              </c:extLst>
            </c:dLbl>
            <c:dLbl>
              <c:idx val="6"/>
              <c:layout>
                <c:manualLayout>
                  <c:x val="1.0988364446843889E-2"/>
                  <c:y val="-0.1129207511999968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2D2-4FD9-B333-54B633EDDDE8}"/>
                </c:ext>
              </c:extLst>
            </c:dLbl>
            <c:dLbl>
              <c:idx val="7"/>
              <c:layout>
                <c:manualLayout>
                  <c:x val="1.2558130796393032E-2"/>
                  <c:y val="-0.1042345395692277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12D2-4FD9-B333-54B633EDDDE8}"/>
                </c:ext>
              </c:extLst>
            </c:dLbl>
            <c:dLbl>
              <c:idx val="8"/>
              <c:layout>
                <c:manualLayout>
                  <c:x val="1.5697663495491433E-3"/>
                  <c:y val="-0.1042345395692277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12D2-4FD9-B333-54B633EDDDE8}"/>
                </c:ext>
              </c:extLst>
            </c:dLbl>
            <c:dLbl>
              <c:idx val="9"/>
              <c:layout>
                <c:manualLayout>
                  <c:x val="3.1395326990982866E-3"/>
                  <c:y val="-9.84437318153817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12D2-4FD9-B333-54B633EDDDE8}"/>
                </c:ext>
              </c:extLst>
            </c:dLbl>
            <c:dLbl>
              <c:idx val="10"/>
              <c:layout>
                <c:manualLayout>
                  <c:x val="-9.4185980972949744E-3"/>
                  <c:y val="-0.1245023667076886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12D2-4FD9-B333-54B633EDDDE8}"/>
                </c:ext>
              </c:extLst>
            </c:dLbl>
            <c:dLbl>
              <c:idx val="11"/>
              <c:layout>
                <c:manualLayout>
                  <c:x val="-1.2558130796393261E-2"/>
                  <c:y val="-8.68621163076898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12D2-4FD9-B333-54B633EDDDE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'Trust Analysis'!$A$352:$A$365</c:f>
              <c:strCache>
                <c:ptCount val="14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8/1/24</c:v>
                </c:pt>
              </c:strCache>
            </c:strRef>
          </c:cat>
          <c:val>
            <c:numRef>
              <c:f>'Trust Analysis'!$H$352:$H$365</c:f>
              <c:numCache>
                <c:formatCode>General</c:formatCode>
                <c:ptCount val="14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4</c:v>
                </c:pt>
                <c:pt idx="4">
                  <c:v>5</c:v>
                </c:pt>
                <c:pt idx="5">
                  <c:v>5</c:v>
                </c:pt>
                <c:pt idx="6">
                  <c:v>8</c:v>
                </c:pt>
                <c:pt idx="7">
                  <c:v>7</c:v>
                </c:pt>
                <c:pt idx="8">
                  <c:v>9</c:v>
                </c:pt>
                <c:pt idx="9">
                  <c:v>11</c:v>
                </c:pt>
                <c:pt idx="10">
                  <c:v>13</c:v>
                </c:pt>
                <c:pt idx="11">
                  <c:v>15</c:v>
                </c:pt>
                <c:pt idx="12">
                  <c:v>14</c:v>
                </c:pt>
                <c:pt idx="13">
                  <c:v>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1-12D2-4FD9-B333-54B633EDDD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7783680"/>
        <c:axId val="127785216"/>
      </c:lineChart>
      <c:catAx>
        <c:axId val="127783680"/>
        <c:scaling>
          <c:orientation val="minMax"/>
        </c:scaling>
        <c:delete val="0"/>
        <c:axPos val="b"/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600" baseline="0"/>
            </a:pPr>
            <a:endParaRPr lang="en-US"/>
          </a:p>
        </c:txPr>
        <c:crossAx val="127785216"/>
        <c:crosses val="autoZero"/>
        <c:auto val="1"/>
        <c:lblAlgn val="ctr"/>
        <c:lblOffset val="100"/>
        <c:noMultiLvlLbl val="0"/>
      </c:catAx>
      <c:valAx>
        <c:axId val="12778521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2400" baseline="0"/>
                </a:pPr>
                <a:r>
                  <a:rPr lang="en-US" sz="2400" baseline="0"/>
                  <a:t># of Examiners</a:t>
                </a:r>
              </a:p>
            </c:rich>
          </c:tx>
          <c:layout>
            <c:manualLayout>
              <c:xMode val="edge"/>
              <c:yMode val="edge"/>
              <c:x val="1.3408828796634329E-2"/>
              <c:y val="0.35042882682164916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en-US"/>
          </a:p>
        </c:txPr>
        <c:crossAx val="127783680"/>
        <c:crosses val="autoZero"/>
        <c:crossBetween val="between"/>
      </c:valAx>
    </c:plotArea>
    <c:legend>
      <c:legendPos val="r"/>
      <c:overlay val="0"/>
      <c:spPr>
        <a:ln>
          <a:noFill/>
        </a:ln>
      </c:spPr>
      <c:txPr>
        <a:bodyPr/>
        <a:lstStyle/>
        <a:p>
          <a:pPr>
            <a:defRPr sz="1600" baseline="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500" baseline="0"/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5956993327641275"/>
          <c:y val="0.13767265428814365"/>
          <c:w val="0.70180382070715053"/>
          <c:h val="0.6447299489573853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'Trust Analysis'!$A$160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dLbl>
              <c:idx val="0"/>
              <c:layout>
                <c:manualLayout>
                  <c:x val="-3.5490615073518957E-17"/>
                  <c:y val="-1.422434367541769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4CC-44E2-8829-33E75EAE4F19}"/>
                </c:ext>
              </c:extLst>
            </c:dLbl>
            <c:dLbl>
              <c:idx val="1"/>
              <c:layout>
                <c:manualLayout>
                  <c:x val="0"/>
                  <c:y val="1.68655529037387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4CC-44E2-8829-33E75EAE4F19}"/>
                </c:ext>
              </c:extLst>
            </c:dLbl>
            <c:dLbl>
              <c:idx val="2"/>
              <c:layout>
                <c:manualLayout>
                  <c:x val="0"/>
                  <c:y val="-4.677804295942750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4CC-44E2-8829-33E75EAE4F19}"/>
                </c:ext>
              </c:extLst>
            </c:dLbl>
            <c:dLbl>
              <c:idx val="3"/>
              <c:layout>
                <c:manualLayout>
                  <c:x val="-7.0981230147037914E-17"/>
                  <c:y val="1.123309466984883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4CC-44E2-8829-33E75EAE4F19}"/>
                </c:ext>
              </c:extLst>
            </c:dLbl>
            <c:dLbl>
              <c:idx val="4"/>
              <c:layout>
                <c:manualLayout>
                  <c:x val="-3.8717481888144892E-3"/>
                  <c:y val="4.868735083532190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4CC-44E2-8829-33E75EAE4F19}"/>
                </c:ext>
              </c:extLst>
            </c:dLbl>
            <c:dLbl>
              <c:idx val="5"/>
              <c:layout>
                <c:manualLayout>
                  <c:x val="0"/>
                  <c:y val="-4.677804295942720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4CC-44E2-8829-33E75EAE4F19}"/>
                </c:ext>
              </c:extLst>
            </c:dLbl>
            <c:spPr>
              <a:noFill/>
              <a:ln>
                <a:noFill/>
              </a:ln>
              <a:effectLst/>
            </c:sp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'Trust Analysis'!$G$159:$L$159</c:f>
              <c:strCache>
                <c:ptCount val="6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8/1/24</c:v>
                </c:pt>
              </c:strCache>
            </c:strRef>
          </c:cat>
          <c:val>
            <c:numRef>
              <c:f>'Trust Analysis'!$G$160:$L$160</c:f>
              <c:numCache>
                <c:formatCode>General</c:formatCode>
                <c:ptCount val="6"/>
                <c:pt idx="0">
                  <c:v>41</c:v>
                </c:pt>
                <c:pt idx="1">
                  <c:v>39</c:v>
                </c:pt>
                <c:pt idx="2">
                  <c:v>40</c:v>
                </c:pt>
                <c:pt idx="3">
                  <c:v>49</c:v>
                </c:pt>
                <c:pt idx="4">
                  <c:v>52</c:v>
                </c:pt>
                <c:pt idx="5">
                  <c:v>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4CC-44E2-8829-33E75EAE4F19}"/>
            </c:ext>
          </c:extLst>
        </c:ser>
        <c:ser>
          <c:idx val="1"/>
          <c:order val="1"/>
          <c:tx>
            <c:strRef>
              <c:f>'Trust Analysis'!$A$161</c:f>
              <c:strCache>
                <c:ptCount val="1"/>
                <c:pt idx="0">
                  <c:v>Public</c:v>
                </c:pt>
              </c:strCache>
            </c:strRef>
          </c:tx>
          <c:spPr>
            <a:solidFill>
              <a:srgbClr val="1F497D">
                <a:lumMod val="60000"/>
                <a:lumOff val="40000"/>
              </a:srgbClr>
            </a:solidFill>
          </c:spPr>
          <c:invertIfNegative val="0"/>
          <c:dLbls>
            <c:dLbl>
              <c:idx val="0"/>
              <c:layout>
                <c:manualLayout>
                  <c:x val="7.7434963776289428E-3"/>
                  <c:y val="-1.495624502784465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4CC-44E2-8829-33E75EAE4F19}"/>
                </c:ext>
              </c:extLst>
            </c:dLbl>
            <c:dLbl>
              <c:idx val="1"/>
              <c:layout>
                <c:manualLayout>
                  <c:x val="1.935874094407209E-3"/>
                  <c:y val="1.441527446300715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4CC-44E2-8829-33E75EAE4F19}"/>
                </c:ext>
              </c:extLst>
            </c:dLbl>
            <c:dLbl>
              <c:idx val="2"/>
              <c:layout>
                <c:manualLayout>
                  <c:x val="5.8076222832217335E-3"/>
                  <c:y val="1.123309466984884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4CC-44E2-8829-33E75EAE4F19}"/>
                </c:ext>
              </c:extLst>
            </c:dLbl>
            <c:dLbl>
              <c:idx val="3"/>
              <c:layout>
                <c:manualLayout>
                  <c:x val="7.9955170598771941E-3"/>
                  <c:y val="1.291318995573314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4CC-44E2-8829-33E75EAE4F19}"/>
                </c:ext>
              </c:extLst>
            </c:dLbl>
            <c:dLbl>
              <c:idx val="4"/>
              <c:layout>
                <c:manualLayout>
                  <c:x val="5.8076222832217335E-3"/>
                  <c:y val="8.050914876690504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4CC-44E2-8829-33E75EAE4F19}"/>
                </c:ext>
              </c:extLst>
            </c:dLbl>
            <c:dLbl>
              <c:idx val="5"/>
              <c:layout>
                <c:manualLayout>
                  <c:x val="9.6817443043925536E-3"/>
                  <c:y val="1.759745425616550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34CC-44E2-8829-33E75EAE4F19}"/>
                </c:ext>
              </c:extLst>
            </c:dLbl>
            <c:spPr>
              <a:noFill/>
              <a:ln>
                <a:noFill/>
              </a:ln>
              <a:effectLst/>
            </c:sp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'Trust Analysis'!$G$159:$L$159</c:f>
              <c:strCache>
                <c:ptCount val="6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8/1/24</c:v>
                </c:pt>
              </c:strCache>
            </c:strRef>
          </c:cat>
          <c:val>
            <c:numRef>
              <c:f>'Trust Analysis'!$G$161:$L$161</c:f>
              <c:numCache>
                <c:formatCode>General</c:formatCode>
                <c:ptCount val="6"/>
                <c:pt idx="0">
                  <c:v>37</c:v>
                </c:pt>
                <c:pt idx="1">
                  <c:v>35</c:v>
                </c:pt>
                <c:pt idx="2">
                  <c:v>36</c:v>
                </c:pt>
                <c:pt idx="3">
                  <c:v>43</c:v>
                </c:pt>
                <c:pt idx="4">
                  <c:v>45</c:v>
                </c:pt>
                <c:pt idx="5">
                  <c:v>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34CC-44E2-8829-33E75EAE4F19}"/>
            </c:ext>
          </c:extLst>
        </c:ser>
        <c:ser>
          <c:idx val="2"/>
          <c:order val="2"/>
          <c:tx>
            <c:strRef>
              <c:f>'Trust Analysis'!$A$162</c:f>
              <c:strCache>
                <c:ptCount val="1"/>
                <c:pt idx="0">
                  <c:v>Private</c:v>
                </c:pt>
              </c:strCache>
            </c:strRef>
          </c:tx>
          <c:spPr>
            <a:solidFill>
              <a:srgbClr val="C0504D"/>
            </a:solidFill>
          </c:spPr>
          <c:invertIfNegative val="0"/>
          <c:dLbls>
            <c:dLbl>
              <c:idx val="0"/>
              <c:layout>
                <c:manualLayout>
                  <c:x val="-1.9358740944072446E-3"/>
                  <c:y val="-1.985379512525134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34CC-44E2-8829-33E75EAE4F19}"/>
                </c:ext>
              </c:extLst>
            </c:dLbl>
            <c:dLbl>
              <c:idx val="1"/>
              <c:layout>
                <c:manualLayout>
                  <c:x val="1.9884628001214572E-3"/>
                  <c:y val="-7.6071636630158437E-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34CC-44E2-8829-33E75EAE4F19}"/>
                </c:ext>
              </c:extLst>
            </c:dLbl>
            <c:dLbl>
              <c:idx val="2"/>
              <c:layout>
                <c:manualLayout>
                  <c:x val="-7.0981230147037914E-17"/>
                  <c:y val="-1.28176698676388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34CC-44E2-8829-33E75EAE4F19}"/>
                </c:ext>
              </c:extLst>
            </c:dLbl>
            <c:dLbl>
              <c:idx val="3"/>
              <c:layout>
                <c:manualLayout>
                  <c:x val="-1.8832853886930319E-3"/>
                  <c:y val="-5.5349883173911132E-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34CC-44E2-8829-33E75EAE4F19}"/>
                </c:ext>
              </c:extLst>
            </c:dLbl>
            <c:dLbl>
              <c:idx val="4"/>
              <c:layout>
                <c:manualLayout>
                  <c:x val="0"/>
                  <c:y val="4.795820570161426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34CC-44E2-8829-33E75EAE4F19}"/>
                </c:ext>
              </c:extLst>
            </c:dLbl>
            <c:dLbl>
              <c:idx val="5"/>
              <c:layout>
                <c:manualLayout>
                  <c:x val="-1.9358740944072446E-3"/>
                  <c:y val="6.394427426881902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34CC-44E2-8829-33E75EAE4F19}"/>
                </c:ext>
              </c:extLst>
            </c:dLbl>
            <c:spPr>
              <a:noFill/>
              <a:ln>
                <a:noFill/>
              </a:ln>
              <a:effectLst/>
            </c:sp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'Trust Analysis'!$G$159:$L$159</c:f>
              <c:strCache>
                <c:ptCount val="6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8/1/24</c:v>
                </c:pt>
              </c:strCache>
            </c:strRef>
          </c:cat>
          <c:val>
            <c:numRef>
              <c:f>'Trust Analysis'!$G$162:$L$162</c:f>
              <c:numCache>
                <c:formatCode>General</c:formatCode>
                <c:ptCount val="6"/>
                <c:pt idx="0">
                  <c:v>4</c:v>
                </c:pt>
                <c:pt idx="1">
                  <c:v>4</c:v>
                </c:pt>
                <c:pt idx="2">
                  <c:v>4</c:v>
                </c:pt>
                <c:pt idx="3">
                  <c:v>6</c:v>
                </c:pt>
                <c:pt idx="4">
                  <c:v>7</c:v>
                </c:pt>
                <c:pt idx="5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34CC-44E2-8829-33E75EAE4F19}"/>
            </c:ext>
          </c:extLst>
        </c:ser>
        <c:ser>
          <c:idx val="3"/>
          <c:order val="3"/>
          <c:tx>
            <c:strRef>
              <c:f>'Trust Analysis'!$A$163</c:f>
              <c:strCache>
                <c:ptCount val="1"/>
                <c:pt idx="0">
                  <c:v>Host States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dLbl>
              <c:idx val="0"/>
              <c:layout>
                <c:manualLayout>
                  <c:x val="3.8717481888144892E-3"/>
                  <c:y val="1.686555290373847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34CC-44E2-8829-33E75EAE4F19}"/>
                </c:ext>
              </c:extLst>
            </c:dLbl>
            <c:dLbl>
              <c:idx val="1"/>
              <c:layout>
                <c:manualLayout>
                  <c:x val="3.8717481888144892E-3"/>
                  <c:y val="-4.677804295942778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34CC-44E2-8829-33E75EAE4F19}"/>
                </c:ext>
              </c:extLst>
            </c:dLbl>
            <c:dLbl>
              <c:idx val="2"/>
              <c:layout>
                <c:manualLayout>
                  <c:x val="0"/>
                  <c:y val="-4.677804295942778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34CC-44E2-8829-33E75EAE4F19}"/>
                </c:ext>
              </c:extLst>
            </c:dLbl>
            <c:dLbl>
              <c:idx val="3"/>
              <c:layout>
                <c:manualLayout>
                  <c:x val="1.9358740944072446E-3"/>
                  <c:y val="-4.677804295942778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34CC-44E2-8829-33E75EAE4F19}"/>
                </c:ext>
              </c:extLst>
            </c:dLbl>
            <c:dLbl>
              <c:idx val="4"/>
              <c:layout>
                <c:manualLayout>
                  <c:x val="1.9358740944073864E-3"/>
                  <c:y val="4.868735083532219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34CC-44E2-8829-33E75EAE4F19}"/>
                </c:ext>
              </c:extLst>
            </c:dLbl>
            <c:dLbl>
              <c:idx val="5"/>
              <c:layout>
                <c:manualLayout>
                  <c:x val="1.9358740944072446E-3"/>
                  <c:y val="8.050914876690533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34CC-44E2-8829-33E75EAE4F19}"/>
                </c:ext>
              </c:extLst>
            </c:dLbl>
            <c:spPr>
              <a:noFill/>
              <a:ln>
                <a:noFill/>
              </a:ln>
              <a:effectLst/>
            </c:sp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'Trust Analysis'!$G$159:$L$159</c:f>
              <c:strCache>
                <c:ptCount val="6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8/1/24</c:v>
                </c:pt>
              </c:strCache>
            </c:strRef>
          </c:cat>
          <c:val>
            <c:numRef>
              <c:f>'Trust Analysis'!$G$163:$L$163</c:f>
              <c:numCache>
                <c:formatCode>General</c:formatCode>
                <c:ptCount val="6"/>
                <c:pt idx="0">
                  <c:v>21</c:v>
                </c:pt>
                <c:pt idx="1">
                  <c:v>21</c:v>
                </c:pt>
                <c:pt idx="2">
                  <c:v>22</c:v>
                </c:pt>
                <c:pt idx="3">
                  <c:v>22</c:v>
                </c:pt>
                <c:pt idx="4">
                  <c:v>23</c:v>
                </c:pt>
                <c:pt idx="5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B-34CC-44E2-8829-33E75EAE4F19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29870464"/>
        <c:axId val="129888640"/>
      </c:barChart>
      <c:catAx>
        <c:axId val="1298704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29888640"/>
        <c:crosses val="autoZero"/>
        <c:auto val="1"/>
        <c:lblAlgn val="ctr"/>
        <c:lblOffset val="100"/>
        <c:noMultiLvlLbl val="0"/>
      </c:catAx>
      <c:valAx>
        <c:axId val="12988864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2000" baseline="0"/>
                </a:pPr>
                <a:r>
                  <a:rPr lang="en-US" sz="2000" baseline="0"/>
                  <a:t># of Offices</a:t>
                </a:r>
              </a:p>
            </c:rich>
          </c:tx>
          <c:layout>
            <c:manualLayout>
              <c:xMode val="edge"/>
              <c:yMode val="edge"/>
              <c:x val="1.9661164109686935E-2"/>
              <c:y val="0.3127255871059077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129870464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2000" baseline="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600" baseline="0"/>
      </a:pPr>
      <a:endParaRPr lang="en-US"/>
    </a:p>
  </c:txPr>
  <c:externalData r:id="rId2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2707226744961964"/>
          <c:y val="0.12515595030285248"/>
          <c:w val="0.81404021531206905"/>
          <c:h val="0.62271543584935118"/>
        </c:manualLayout>
      </c:layout>
      <c:lineChart>
        <c:grouping val="standard"/>
        <c:varyColors val="0"/>
        <c:ser>
          <c:idx val="1"/>
          <c:order val="0"/>
          <c:tx>
            <c:strRef>
              <c:f>'Trust Analysis'!$B$405</c:f>
              <c:strCache>
                <c:ptCount val="1"/>
                <c:pt idx="0">
                  <c:v>SPE Growth</c:v>
                </c:pt>
              </c:strCache>
            </c:strRef>
          </c:tx>
          <c:spPr>
            <a:ln>
              <a:solidFill>
                <a:sysClr val="windowText" lastClr="0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1.9719025239138762E-2"/>
                  <c:y val="-0.1072694509869443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8D9-42EC-9D46-55C68DE29CF7}"/>
                </c:ext>
              </c:extLst>
            </c:dLbl>
            <c:dLbl>
              <c:idx val="1"/>
              <c:layout>
                <c:manualLayout>
                  <c:x val="-1.9793760669273349E-2"/>
                  <c:y val="-9.81202065333973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8D9-42EC-9D46-55C68DE29CF7}"/>
                </c:ext>
              </c:extLst>
            </c:dLbl>
            <c:dLbl>
              <c:idx val="2"/>
              <c:layout>
                <c:manualLayout>
                  <c:x val="-2.4788500489821633E-2"/>
                  <c:y val="-0.1038243082766067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8D9-42EC-9D46-55C68DE29CF7}"/>
                </c:ext>
              </c:extLst>
            </c:dLbl>
            <c:dLbl>
              <c:idx val="3"/>
              <c:layout>
                <c:manualLayout>
                  <c:x val="-3.6512708947318721E-2"/>
                  <c:y val="-9.48235052109439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8D9-42EC-9D46-55C68DE29CF7}"/>
                </c:ext>
              </c:extLst>
            </c:dLbl>
            <c:dLbl>
              <c:idx val="4"/>
              <c:layout>
                <c:manualLayout>
                  <c:x val="-3.4750217910006126E-2"/>
                  <c:y val="-8.50459112819047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8D9-42EC-9D46-55C68DE29CF7}"/>
                </c:ext>
              </c:extLst>
            </c:dLbl>
            <c:dLbl>
              <c:idx val="5"/>
              <c:layout>
                <c:manualLayout>
                  <c:x val="-3.3868989842606716E-2"/>
                  <c:y val="-8.10079285712767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8D9-42EC-9D46-55C68DE29CF7}"/>
                </c:ext>
              </c:extLst>
            </c:dLbl>
            <c:dLbl>
              <c:idx val="6"/>
              <c:layout>
                <c:manualLayout>
                  <c:x val="-3.8370552085147787E-2"/>
                  <c:y val="-5.84879279648305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8D9-42EC-9D46-55C68DE29CF7}"/>
                </c:ext>
              </c:extLst>
            </c:dLbl>
            <c:dLbl>
              <c:idx val="7"/>
              <c:layout>
                <c:manualLayout>
                  <c:x val="-5.8340608714221441E-2"/>
                  <c:y val="-8.68602198639280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8D9-42EC-9D46-55C68DE29CF7}"/>
                </c:ext>
              </c:extLst>
            </c:dLbl>
            <c:dLbl>
              <c:idx val="8"/>
              <c:layout>
                <c:manualLayout>
                  <c:x val="-5.9422637598251005E-2"/>
                  <c:y val="-4.80046984126084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8D9-42EC-9D46-55C68DE29CF7}"/>
                </c:ext>
              </c:extLst>
            </c:dLbl>
            <c:dLbl>
              <c:idx val="9"/>
              <c:layout>
                <c:manualLayout>
                  <c:x val="-7.3558054259562244E-2"/>
                  <c:y val="-9.31928956535642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8D9-42EC-9D46-55C68DE29CF7}"/>
                </c:ext>
              </c:extLst>
            </c:dLbl>
            <c:dLbl>
              <c:idx val="10"/>
              <c:layout>
                <c:manualLayout>
                  <c:x val="-7.5782077577016438E-2"/>
                  <c:y val="-0.1326767328342469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8D9-42EC-9D46-55C68DE29CF7}"/>
                </c:ext>
              </c:extLst>
            </c:dLbl>
            <c:dLbl>
              <c:idx val="11"/>
              <c:layout>
                <c:manualLayout>
                  <c:x val="-8.5505766166427369E-2"/>
                  <c:y val="-0.1055258822493743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8D9-42EC-9D46-55C68DE29CF7}"/>
                </c:ext>
              </c:extLst>
            </c:dLbl>
            <c:dLbl>
              <c:idx val="12"/>
              <c:layout>
                <c:manualLayout>
                  <c:x val="-6.8167966356405305E-2"/>
                  <c:y val="-8.84135770197460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38D9-42EC-9D46-55C68DE29CF7}"/>
                </c:ext>
              </c:extLst>
            </c:dLbl>
            <c:dLbl>
              <c:idx val="13"/>
              <c:layout>
                <c:manualLayout>
                  <c:x val="-6.0994887885726483E-2"/>
                  <c:y val="-5.13369156888848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38D9-42EC-9D46-55C68DE29CF7}"/>
                </c:ext>
              </c:extLst>
            </c:dLbl>
            <c:dLbl>
              <c:idx val="14"/>
              <c:layout>
                <c:manualLayout>
                  <c:x val="-3.3426069046015902E-2"/>
                  <c:y val="-7.34099928676271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38D9-42EC-9D46-55C68DE29CF7}"/>
                </c:ext>
              </c:extLst>
            </c:dLbl>
            <c:dLbl>
              <c:idx val="15"/>
              <c:layout>
                <c:manualLayout>
                  <c:x val="-3.1985463900271398E-2"/>
                  <c:y val="-9.41176787629555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38D9-42EC-9D46-55C68DE29CF7}"/>
                </c:ext>
              </c:extLst>
            </c:dLbl>
            <c:dLbl>
              <c:idx val="16"/>
              <c:layout>
                <c:manualLayout>
                  <c:x val="-2.6169925009312877E-2"/>
                  <c:y val="-7.70053735333272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38D9-42EC-9D46-55C68DE29CF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none" lIns="38100" tIns="19050" rIns="38100" bIns="19050" anchor="ctr">
                <a:spAutoFit/>
              </a:bodyPr>
              <a:lstStyle/>
              <a:p>
                <a:pPr>
                  <a:defRPr sz="1400" b="1" i="0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</c:ext>
            </c:extLst>
          </c:dLbls>
          <c:cat>
            <c:strRef>
              <c:f>'Trust Analysis'!$A$406:$A$422</c:f>
              <c:strCache>
                <c:ptCount val="17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  <c:pt idx="11">
                  <c:v>2019</c:v>
                </c:pt>
                <c:pt idx="12">
                  <c:v>2020</c:v>
                </c:pt>
                <c:pt idx="13">
                  <c:v>2021</c:v>
                </c:pt>
                <c:pt idx="14">
                  <c:v>2022</c:v>
                </c:pt>
                <c:pt idx="15">
                  <c:v>2023</c:v>
                </c:pt>
                <c:pt idx="16">
                  <c:v>8/1/24</c:v>
                </c:pt>
              </c:strCache>
            </c:strRef>
          </c:cat>
          <c:val>
            <c:numRef>
              <c:f>'Trust Analysis'!$B$406:$B$422</c:f>
              <c:numCache>
                <c:formatCode>General</c:formatCode>
                <c:ptCount val="17"/>
                <c:pt idx="0">
                  <c:v>1</c:v>
                </c:pt>
                <c:pt idx="1">
                  <c:v>3</c:v>
                </c:pt>
                <c:pt idx="2">
                  <c:v>4</c:v>
                </c:pt>
                <c:pt idx="3">
                  <c:v>6</c:v>
                </c:pt>
                <c:pt idx="4">
                  <c:v>17</c:v>
                </c:pt>
                <c:pt idx="5">
                  <c:v>62</c:v>
                </c:pt>
                <c:pt idx="6">
                  <c:v>85</c:v>
                </c:pt>
                <c:pt idx="7">
                  <c:v>102</c:v>
                </c:pt>
                <c:pt idx="8">
                  <c:v>134</c:v>
                </c:pt>
                <c:pt idx="9">
                  <c:v>158</c:v>
                </c:pt>
                <c:pt idx="10" formatCode="0">
                  <c:v>181</c:v>
                </c:pt>
                <c:pt idx="11" formatCode="0">
                  <c:v>252</c:v>
                </c:pt>
                <c:pt idx="12" formatCode="0">
                  <c:v>309</c:v>
                </c:pt>
                <c:pt idx="13" formatCode="0">
                  <c:v>388</c:v>
                </c:pt>
                <c:pt idx="14">
                  <c:v>391</c:v>
                </c:pt>
                <c:pt idx="15">
                  <c:v>437</c:v>
                </c:pt>
                <c:pt idx="16">
                  <c:v>494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1-38D9-42EC-9D46-55C68DE29C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5347712"/>
        <c:axId val="125349248"/>
      </c:lineChart>
      <c:catAx>
        <c:axId val="1253477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en-US"/>
          </a:p>
        </c:txPr>
        <c:crossAx val="125349248"/>
        <c:crosses val="autoZero"/>
        <c:auto val="1"/>
        <c:lblAlgn val="ctr"/>
        <c:lblOffset val="100"/>
        <c:noMultiLvlLbl val="0"/>
      </c:catAx>
      <c:valAx>
        <c:axId val="125349248"/>
        <c:scaling>
          <c:orientation val="minMax"/>
        </c:scaling>
        <c:delete val="0"/>
        <c:axPos val="l"/>
        <c:majorGridlines>
          <c:spPr>
            <a:ln w="9525">
              <a:solidFill>
                <a:sysClr val="windowText" lastClr="000000">
                  <a:lumMod val="50000"/>
                  <a:lumOff val="50000"/>
                </a:sysClr>
              </a:solidFill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600" baseline="0"/>
                </a:pPr>
                <a:r>
                  <a:rPr lang="en-US" sz="2000" baseline="0"/>
                  <a:t>SPE</a:t>
                </a:r>
              </a:p>
            </c:rich>
          </c:tx>
          <c:layout>
            <c:manualLayout>
              <c:xMode val="edge"/>
              <c:yMode val="edge"/>
              <c:x val="2.9095266693358244E-2"/>
              <c:y val="0.39395956364829399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en-US"/>
          </a:p>
        </c:txPr>
        <c:crossAx val="12534771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41516966255145799"/>
          <c:y val="0.85655265314550078"/>
          <c:w val="0.21354646418395873"/>
          <c:h val="0.13901754321308768"/>
        </c:manualLayout>
      </c:layout>
      <c:overlay val="0"/>
      <c:txPr>
        <a:bodyPr/>
        <a:lstStyle/>
        <a:p>
          <a:pPr>
            <a:defRPr sz="2000" baseline="0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5.8283792650918632E-2"/>
          <c:y val="8.1521251375836087E-2"/>
          <c:w val="0.89106747594050761"/>
          <c:h val="0.77387160274320543"/>
        </c:manualLayout>
      </c:layout>
      <c:lineChart>
        <c:grouping val="standard"/>
        <c:varyColors val="0"/>
        <c:ser>
          <c:idx val="0"/>
          <c:order val="0"/>
          <c:tx>
            <c:strRef>
              <c:f>'Trust Analysis'!$B$317</c:f>
              <c:strCache>
                <c:ptCount val="1"/>
                <c:pt idx="0">
                  <c:v>Trust Assets</c:v>
                </c:pt>
              </c:strCache>
            </c:strRef>
          </c:tx>
          <c:marker>
            <c:spPr>
              <a:scene3d>
                <a:camera prst="orthographicFront"/>
                <a:lightRig rig="threePt" dir="t"/>
              </a:scene3d>
              <a:sp3d>
                <a:bevelT/>
              </a:sp3d>
            </c:spPr>
          </c:marker>
          <c:cat>
            <c:strRef>
              <c:f>'Trust Analysis'!$A$318:$A$339</c:f>
              <c:strCache>
                <c:ptCount val="22"/>
                <c:pt idx="0">
                  <c:v>02</c:v>
                </c:pt>
                <c:pt idx="1">
                  <c:v>03</c:v>
                </c:pt>
                <c:pt idx="2">
                  <c:v>04</c:v>
                </c:pt>
                <c:pt idx="3">
                  <c:v>05</c:v>
                </c:pt>
                <c:pt idx="4">
                  <c:v>06</c:v>
                </c:pt>
                <c:pt idx="5">
                  <c:v>07</c:v>
                </c:pt>
                <c:pt idx="6">
                  <c:v>08</c:v>
                </c:pt>
                <c:pt idx="7">
                  <c:v>09</c:v>
                </c:pt>
                <c:pt idx="8">
                  <c:v>10</c:v>
                </c:pt>
                <c:pt idx="9">
                  <c:v>11</c:v>
                </c:pt>
                <c:pt idx="10">
                  <c:v>12</c:v>
                </c:pt>
                <c:pt idx="11">
                  <c:v>13</c:v>
                </c:pt>
                <c:pt idx="12">
                  <c:v>14</c:v>
                </c:pt>
                <c:pt idx="13">
                  <c:v>15</c:v>
                </c:pt>
                <c:pt idx="14">
                  <c:v>16</c:v>
                </c:pt>
                <c:pt idx="15">
                  <c:v>17</c:v>
                </c:pt>
                <c:pt idx="16">
                  <c:v>18</c:v>
                </c:pt>
                <c:pt idx="17">
                  <c:v>19</c:v>
                </c:pt>
                <c:pt idx="18">
                  <c:v>20</c:v>
                </c:pt>
                <c:pt idx="19">
                  <c:v>21</c:v>
                </c:pt>
                <c:pt idx="20">
                  <c:v>22</c:v>
                </c:pt>
                <c:pt idx="21">
                  <c:v>23</c:v>
                </c:pt>
              </c:strCache>
            </c:strRef>
          </c:cat>
          <c:val>
            <c:numRef>
              <c:f>'Trust Analysis'!$B$318:$B$339</c:f>
              <c:numCache>
                <c:formatCode>"$"#,##0</c:formatCode>
                <c:ptCount val="22"/>
                <c:pt idx="0">
                  <c:v>1431058000</c:v>
                </c:pt>
                <c:pt idx="1">
                  <c:v>1593179000</c:v>
                </c:pt>
                <c:pt idx="2">
                  <c:v>1398019000</c:v>
                </c:pt>
                <c:pt idx="3">
                  <c:v>1643929000</c:v>
                </c:pt>
                <c:pt idx="4">
                  <c:v>1976385000</c:v>
                </c:pt>
                <c:pt idx="5">
                  <c:v>2581014000</c:v>
                </c:pt>
                <c:pt idx="6">
                  <c:v>2591904000</c:v>
                </c:pt>
                <c:pt idx="7">
                  <c:v>3883531000</c:v>
                </c:pt>
                <c:pt idx="8">
                  <c:v>4478076000</c:v>
                </c:pt>
                <c:pt idx="9">
                  <c:v>4636074000</c:v>
                </c:pt>
                <c:pt idx="10">
                  <c:v>5065511000</c:v>
                </c:pt>
                <c:pt idx="11">
                  <c:v>5823885000</c:v>
                </c:pt>
                <c:pt idx="12">
                  <c:v>6305128000</c:v>
                </c:pt>
                <c:pt idx="13">
                  <c:v>6768448000</c:v>
                </c:pt>
                <c:pt idx="14">
                  <c:v>7213390000</c:v>
                </c:pt>
                <c:pt idx="15">
                  <c:v>8232994000</c:v>
                </c:pt>
                <c:pt idx="16">
                  <c:v>8533125000</c:v>
                </c:pt>
                <c:pt idx="17">
                  <c:v>9903298000</c:v>
                </c:pt>
                <c:pt idx="18">
                  <c:v>12206771000</c:v>
                </c:pt>
                <c:pt idx="19">
                  <c:v>15555675000</c:v>
                </c:pt>
                <c:pt idx="20">
                  <c:v>13618695000</c:v>
                </c:pt>
                <c:pt idx="21">
                  <c:v>13025177000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46F-49B4-BA46-801E86E48F6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7734528"/>
        <c:axId val="127736448"/>
      </c:lineChart>
      <c:lineChart>
        <c:grouping val="standard"/>
        <c:varyColors val="0"/>
        <c:ser>
          <c:idx val="1"/>
          <c:order val="1"/>
          <c:tx>
            <c:strRef>
              <c:f>'Trust Analysis'!$C$317</c:f>
              <c:strCache>
                <c:ptCount val="1"/>
                <c:pt idx="0">
                  <c:v>Departments</c:v>
                </c:pt>
              </c:strCache>
            </c:strRef>
          </c:tx>
          <c:marker>
            <c:spPr>
              <a:scene3d>
                <a:camera prst="orthographicFront"/>
                <a:lightRig rig="threePt" dir="t"/>
              </a:scene3d>
              <a:sp3d>
                <a:bevelT/>
              </a:sp3d>
            </c:spPr>
          </c:marker>
          <c:cat>
            <c:strRef>
              <c:f>'Trust Analysis'!$A$318:$A$339</c:f>
              <c:strCache>
                <c:ptCount val="22"/>
                <c:pt idx="0">
                  <c:v>02</c:v>
                </c:pt>
                <c:pt idx="1">
                  <c:v>03</c:v>
                </c:pt>
                <c:pt idx="2">
                  <c:v>04</c:v>
                </c:pt>
                <c:pt idx="3">
                  <c:v>05</c:v>
                </c:pt>
                <c:pt idx="4">
                  <c:v>06</c:v>
                </c:pt>
                <c:pt idx="5">
                  <c:v>07</c:v>
                </c:pt>
                <c:pt idx="6">
                  <c:v>08</c:v>
                </c:pt>
                <c:pt idx="7">
                  <c:v>09</c:v>
                </c:pt>
                <c:pt idx="8">
                  <c:v>10</c:v>
                </c:pt>
                <c:pt idx="9">
                  <c:v>11</c:v>
                </c:pt>
                <c:pt idx="10">
                  <c:v>12</c:v>
                </c:pt>
                <c:pt idx="11">
                  <c:v>13</c:v>
                </c:pt>
                <c:pt idx="12">
                  <c:v>14</c:v>
                </c:pt>
                <c:pt idx="13">
                  <c:v>15</c:v>
                </c:pt>
                <c:pt idx="14">
                  <c:v>16</c:v>
                </c:pt>
                <c:pt idx="15">
                  <c:v>17</c:v>
                </c:pt>
                <c:pt idx="16">
                  <c:v>18</c:v>
                </c:pt>
                <c:pt idx="17">
                  <c:v>19</c:v>
                </c:pt>
                <c:pt idx="18">
                  <c:v>20</c:v>
                </c:pt>
                <c:pt idx="19">
                  <c:v>21</c:v>
                </c:pt>
                <c:pt idx="20">
                  <c:v>22</c:v>
                </c:pt>
                <c:pt idx="21">
                  <c:v>23</c:v>
                </c:pt>
              </c:strCache>
            </c:strRef>
          </c:cat>
          <c:val>
            <c:numRef>
              <c:f>'Trust Analysis'!$C$318:$C$339</c:f>
              <c:numCache>
                <c:formatCode>General</c:formatCode>
                <c:ptCount val="22"/>
                <c:pt idx="0">
                  <c:v>8</c:v>
                </c:pt>
                <c:pt idx="1">
                  <c:v>7</c:v>
                </c:pt>
                <c:pt idx="2">
                  <c:v>7</c:v>
                </c:pt>
                <c:pt idx="3">
                  <c:v>7</c:v>
                </c:pt>
                <c:pt idx="4">
                  <c:v>7</c:v>
                </c:pt>
                <c:pt idx="5">
                  <c:v>7</c:v>
                </c:pt>
                <c:pt idx="6">
                  <c:v>7</c:v>
                </c:pt>
                <c:pt idx="7">
                  <c:v>8</c:v>
                </c:pt>
                <c:pt idx="8">
                  <c:v>8</c:v>
                </c:pt>
                <c:pt idx="9">
                  <c:v>8</c:v>
                </c:pt>
                <c:pt idx="10">
                  <c:v>8</c:v>
                </c:pt>
                <c:pt idx="11">
                  <c:v>8</c:v>
                </c:pt>
                <c:pt idx="12">
                  <c:v>10</c:v>
                </c:pt>
                <c:pt idx="13">
                  <c:v>10</c:v>
                </c:pt>
                <c:pt idx="14">
                  <c:v>9</c:v>
                </c:pt>
                <c:pt idx="15">
                  <c:v>9</c:v>
                </c:pt>
                <c:pt idx="16">
                  <c:v>9</c:v>
                </c:pt>
                <c:pt idx="17">
                  <c:v>9</c:v>
                </c:pt>
                <c:pt idx="18">
                  <c:v>9</c:v>
                </c:pt>
                <c:pt idx="19">
                  <c:v>8</c:v>
                </c:pt>
                <c:pt idx="20">
                  <c:v>8</c:v>
                </c:pt>
                <c:pt idx="21">
                  <c:v>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46F-49B4-BA46-801E86E48F6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7749120"/>
        <c:axId val="127747200"/>
      </c:lineChart>
      <c:catAx>
        <c:axId val="1277345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27736448"/>
        <c:crosses val="autoZero"/>
        <c:auto val="1"/>
        <c:lblAlgn val="ctr"/>
        <c:lblOffset val="100"/>
        <c:noMultiLvlLbl val="0"/>
      </c:catAx>
      <c:valAx>
        <c:axId val="127736448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 sz="1200" baseline="0"/>
                </a:pPr>
                <a:r>
                  <a:rPr lang="en-US" sz="1200" baseline="0"/>
                  <a:t>Billion</a:t>
                </a:r>
              </a:p>
            </c:rich>
          </c:tx>
          <c:layout>
            <c:manualLayout>
              <c:xMode val="edge"/>
              <c:yMode val="edge"/>
              <c:x val="6.7771216097987702E-4"/>
              <c:y val="1.2075607484548297E-3"/>
            </c:manualLayout>
          </c:layout>
          <c:overlay val="0"/>
        </c:title>
        <c:numFmt formatCode="&quot;$&quot;#,##0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27734528"/>
        <c:crosses val="autoZero"/>
        <c:crossBetween val="between"/>
        <c:majorUnit val="1000000000"/>
        <c:minorUnit val="100000000"/>
        <c:dispUnits>
          <c:builtInUnit val="billions"/>
        </c:dispUnits>
      </c:valAx>
      <c:valAx>
        <c:axId val="127747200"/>
        <c:scaling>
          <c:orientation val="minMax"/>
          <c:min val="5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 sz="1200" baseline="0"/>
                </a:pPr>
                <a:r>
                  <a:rPr lang="en-US" sz="1200" baseline="0" dirty="0"/>
                  <a:t>Trust Departments</a:t>
                </a:r>
              </a:p>
            </c:rich>
          </c:tx>
          <c:layout>
            <c:manualLayout>
              <c:xMode val="edge"/>
              <c:yMode val="edge"/>
              <c:x val="0.86145330271216103"/>
              <c:y val="2.5734484802302942E-3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27749120"/>
        <c:crosses val="max"/>
        <c:crossBetween val="between"/>
        <c:majorUnit val="1"/>
        <c:minorUnit val="1"/>
      </c:valAx>
      <c:catAx>
        <c:axId val="12774912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27747200"/>
        <c:crossesAt val="6.4"/>
        <c:auto val="1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0.25213539529643164"/>
          <c:y val="0.91824482815632291"/>
          <c:w val="0.47505096292243865"/>
          <c:h val="8.1755171843677019E-2"/>
        </c:manualLayout>
      </c:layout>
      <c:overlay val="0"/>
      <c:txPr>
        <a:bodyPr/>
        <a:lstStyle/>
        <a:p>
          <a:pPr>
            <a:defRPr sz="2000" baseline="0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867279090113735"/>
          <c:y val="0.1281562439536405"/>
          <c:w val="0.86827066929133867"/>
          <c:h val="0.70972386574534918"/>
        </c:manualLayout>
      </c:layout>
      <c:lineChart>
        <c:grouping val="standard"/>
        <c:varyColors val="0"/>
        <c:ser>
          <c:idx val="0"/>
          <c:order val="0"/>
          <c:tx>
            <c:strRef>
              <c:f>'Trust Analysis'!$J$4</c:f>
              <c:strCache>
                <c:ptCount val="1"/>
                <c:pt idx="0">
                  <c:v>Public</c:v>
                </c:pt>
              </c:strCache>
            </c:strRef>
          </c:tx>
          <c:spPr>
            <a:ln>
              <a:solidFill>
                <a:srgbClr val="087FC8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1.7023088132950587E-3"/>
                  <c:y val="-7.80076349204886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B13-44B2-B494-807A9C455C9F}"/>
                </c:ext>
              </c:extLst>
            </c:dLbl>
            <c:dLbl>
              <c:idx val="1"/>
              <c:layout>
                <c:manualLayout>
                  <c:x val="1.7023088132950275E-3"/>
                  <c:y val="-5.7005579364972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B13-44B2-B494-807A9C455C9F}"/>
                </c:ext>
              </c:extLst>
            </c:dLbl>
            <c:dLbl>
              <c:idx val="3"/>
              <c:layout>
                <c:manualLayout>
                  <c:x val="0"/>
                  <c:y val="-5.40052857141844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B13-44B2-B494-807A9C455C9F}"/>
                </c:ext>
              </c:extLst>
            </c:dLbl>
            <c:dLbl>
              <c:idx val="4"/>
              <c:layout>
                <c:manualLayout>
                  <c:x val="-3.4046176265901174E-3"/>
                  <c:y val="-4.500440476182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B13-44B2-B494-807A9C455C9F}"/>
                </c:ext>
              </c:extLst>
            </c:dLbl>
            <c:dLbl>
              <c:idx val="5"/>
              <c:layout>
                <c:manualLayout>
                  <c:x val="-5.1069264398851755E-3"/>
                  <c:y val="-6.00058730157605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B13-44B2-B494-807A9C455C9F}"/>
                </c:ext>
              </c:extLst>
            </c:dLbl>
            <c:dLbl>
              <c:idx val="6"/>
              <c:layout>
                <c:manualLayout>
                  <c:x val="0"/>
                  <c:y val="-3.90038174602443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B13-44B2-B494-807A9C455C9F}"/>
                </c:ext>
              </c:extLst>
            </c:dLbl>
            <c:dLbl>
              <c:idx val="7"/>
              <c:layout>
                <c:manualLayout>
                  <c:x val="0"/>
                  <c:y val="-5.1004992063396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B13-44B2-B494-807A9C455C9F}"/>
                </c:ext>
              </c:extLst>
            </c:dLbl>
            <c:dLbl>
              <c:idx val="8"/>
              <c:layout>
                <c:manualLayout>
                  <c:x val="5.1069264398851139E-3"/>
                  <c:y val="-5.7005579364972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B13-44B2-B494-807A9C455C9F}"/>
                </c:ext>
              </c:extLst>
            </c:dLbl>
            <c:dLbl>
              <c:idx val="9"/>
              <c:layout>
                <c:manualLayout>
                  <c:x val="0"/>
                  <c:y val="-5.1004992063396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B13-44B2-B494-807A9C455C9F}"/>
                </c:ext>
              </c:extLst>
            </c:dLbl>
            <c:dLbl>
              <c:idx val="10"/>
              <c:layout>
                <c:manualLayout>
                  <c:x val="-1.7023088132950587E-3"/>
                  <c:y val="-7.80076349204886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B13-44B2-B494-807A9C455C9F}"/>
                </c:ext>
              </c:extLst>
            </c:dLbl>
            <c:dLbl>
              <c:idx val="11"/>
              <c:layout>
                <c:manualLayout>
                  <c:x val="3.4046176265901174E-3"/>
                  <c:y val="6.60064603173365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B13-44B2-B494-807A9C455C9F}"/>
                </c:ext>
              </c:extLst>
            </c:dLbl>
            <c:dLbl>
              <c:idx val="12"/>
              <c:layout>
                <c:manualLayout>
                  <c:x val="1.7023088132950587E-3"/>
                  <c:y val="3.6003523809456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B13-44B2-B494-807A9C455C9F}"/>
                </c:ext>
              </c:extLst>
            </c:dLbl>
            <c:dLbl>
              <c:idx val="13"/>
              <c:layout>
                <c:manualLayout>
                  <c:x val="-1.5320779319655527E-2"/>
                  <c:y val="-8.1007928571276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1B13-44B2-B494-807A9C455C9F}"/>
                </c:ext>
              </c:extLst>
            </c:dLbl>
            <c:dLbl>
              <c:idx val="14"/>
              <c:layout>
                <c:manualLayout>
                  <c:x val="-2.553463219942588E-2"/>
                  <c:y val="-6.30061666665485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1B13-44B2-B494-807A9C455C9F}"/>
                </c:ext>
              </c:extLst>
            </c:dLbl>
            <c:dLbl>
              <c:idx val="15"/>
              <c:layout>
                <c:manualLayout>
                  <c:x val="-1.3663249148521444E-2"/>
                  <c:y val="3.955755530558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1B13-44B2-B494-807A9C455C9F}"/>
                </c:ext>
              </c:extLst>
            </c:dLbl>
            <c:dLbl>
              <c:idx val="16"/>
              <c:layout>
                <c:manualLayout>
                  <c:x val="-1.4928730270372174E-2"/>
                  <c:y val="4.33955755530557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1B13-44B2-B494-807A9C455C9F}"/>
                </c:ext>
              </c:extLst>
            </c:dLbl>
            <c:dLbl>
              <c:idx val="17"/>
              <c:layout>
                <c:manualLayout>
                  <c:x val="-2.3977949935291797E-2"/>
                  <c:y val="4.33955755530558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1B13-44B2-B494-807A9C455C9F}"/>
                </c:ext>
              </c:extLst>
            </c:dLbl>
            <c:dLbl>
              <c:idx val="18"/>
              <c:layout>
                <c:manualLayout>
                  <c:x val="-2.2421226742004013E-2"/>
                  <c:y val="7.93280839895012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1B13-44B2-B494-807A9C455C9F}"/>
                </c:ext>
              </c:extLst>
            </c:dLbl>
            <c:dLbl>
              <c:idx val="19"/>
              <c:layout>
                <c:manualLayout>
                  <c:x val="-2.3977949935291797E-2"/>
                  <c:y val="6.65601799775028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1B13-44B2-B494-807A9C455C9F}"/>
                </c:ext>
              </c:extLst>
            </c:dLbl>
            <c:dLbl>
              <c:idx val="20"/>
              <c:layout>
                <c:manualLayout>
                  <c:x val="-2.5825792623387588E-2"/>
                  <c:y val="5.1558840859178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1B13-44B2-B494-807A9C455C9F}"/>
                </c:ext>
              </c:extLst>
            </c:dLbl>
            <c:dLbl>
              <c:idx val="21"/>
              <c:layout>
                <c:manualLayout>
                  <c:x val="-2.5534673128579696E-2"/>
                  <c:y val="6.92812684128769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1B13-44B2-B494-807A9C455C9F}"/>
                </c:ext>
              </c:extLst>
            </c:dLbl>
            <c:dLbl>
              <c:idx val="22"/>
              <c:layout>
                <c:manualLayout>
                  <c:x val="-2.5926673189377705E-2"/>
                  <c:y val="4.09536665059724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1B13-44B2-B494-807A9C455C9F}"/>
                </c:ext>
              </c:extLst>
            </c:dLbl>
            <c:dLbl>
              <c:idx val="23"/>
              <c:layout>
                <c:manualLayout>
                  <c:x val="-2.8457758009708675E-2"/>
                  <c:y val="5.01627296587926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1B13-44B2-B494-807A9C455C9F}"/>
                </c:ext>
              </c:extLst>
            </c:dLbl>
            <c:dLbl>
              <c:idx val="24"/>
              <c:layout>
                <c:manualLayout>
                  <c:x val="-2.9432119636751627E-2"/>
                  <c:y val="4.61166639884300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1B13-44B2-B494-807A9C455C9F}"/>
                </c:ext>
              </c:extLst>
            </c:dLbl>
            <c:dLbl>
              <c:idx val="25"/>
              <c:layout>
                <c:manualLayout>
                  <c:x val="-2.5261186168634747E-2"/>
                  <c:y val="4.54652395129266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1B13-44B2-B494-807A9C455C9F}"/>
                </c:ext>
              </c:extLst>
            </c:dLbl>
            <c:dLbl>
              <c:idx val="26"/>
              <c:layout>
                <c:manualLayout>
                  <c:x val="-3.0250350231170921E-2"/>
                  <c:y val="-4.46791762496757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1B13-44B2-B494-807A9C455C9F}"/>
                </c:ext>
              </c:extLst>
            </c:dLbl>
            <c:dLbl>
              <c:idx val="27"/>
              <c:layout>
                <c:manualLayout>
                  <c:x val="-2.026697908830756E-2"/>
                  <c:y val="5.98639455782312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1B13-44B2-B494-807A9C455C9F}"/>
                </c:ext>
              </c:extLst>
            </c:dLbl>
            <c:dLbl>
              <c:idx val="28"/>
              <c:layout>
                <c:manualLayout>
                  <c:x val="-1.5589983914082626E-2"/>
                  <c:y val="-3.80952380952381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1B13-44B2-B494-807A9C455C9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'Trust Analysis'!$I$5:$I$33</c:f>
              <c:strCache>
                <c:ptCount val="29"/>
                <c:pt idx="0">
                  <c:v>96</c:v>
                </c:pt>
                <c:pt idx="1">
                  <c:v>97</c:v>
                </c:pt>
                <c:pt idx="2">
                  <c:v>98</c:v>
                </c:pt>
                <c:pt idx="3">
                  <c:v>99</c:v>
                </c:pt>
                <c:pt idx="4">
                  <c:v>00</c:v>
                </c:pt>
                <c:pt idx="5">
                  <c:v>01</c:v>
                </c:pt>
                <c:pt idx="6">
                  <c:v>02</c:v>
                </c:pt>
                <c:pt idx="7">
                  <c:v>03</c:v>
                </c:pt>
                <c:pt idx="8">
                  <c:v>04</c:v>
                </c:pt>
                <c:pt idx="9">
                  <c:v>05</c:v>
                </c:pt>
                <c:pt idx="10">
                  <c:v>06</c:v>
                </c:pt>
                <c:pt idx="11">
                  <c:v>07</c:v>
                </c:pt>
                <c:pt idx="12">
                  <c:v>08</c:v>
                </c:pt>
                <c:pt idx="13">
                  <c:v>09</c:v>
                </c:pt>
                <c:pt idx="14">
                  <c:v>10</c:v>
                </c:pt>
                <c:pt idx="15">
                  <c:v>11</c:v>
                </c:pt>
                <c:pt idx="16">
                  <c:v>12</c:v>
                </c:pt>
                <c:pt idx="17">
                  <c:v>13</c:v>
                </c:pt>
                <c:pt idx="18">
                  <c:v>14</c:v>
                </c:pt>
                <c:pt idx="19">
                  <c:v>15</c:v>
                </c:pt>
                <c:pt idx="20">
                  <c:v>16</c:v>
                </c:pt>
                <c:pt idx="21">
                  <c:v>17</c:v>
                </c:pt>
                <c:pt idx="22">
                  <c:v>18</c:v>
                </c:pt>
                <c:pt idx="23">
                  <c:v>19</c:v>
                </c:pt>
                <c:pt idx="24">
                  <c:v>20</c:v>
                </c:pt>
                <c:pt idx="25">
                  <c:v>21</c:v>
                </c:pt>
                <c:pt idx="26">
                  <c:v>22</c:v>
                </c:pt>
                <c:pt idx="27">
                  <c:v>23</c:v>
                </c:pt>
                <c:pt idx="28">
                  <c:v>8/1/24</c:v>
                </c:pt>
              </c:strCache>
            </c:strRef>
          </c:cat>
          <c:val>
            <c:numRef>
              <c:f>'Trust Analysis'!$J$5:$J$33</c:f>
              <c:numCache>
                <c:formatCode>General</c:formatCode>
                <c:ptCount val="29"/>
                <c:pt idx="0">
                  <c:v>1</c:v>
                </c:pt>
                <c:pt idx="1">
                  <c:v>3</c:v>
                </c:pt>
                <c:pt idx="2">
                  <c:v>2</c:v>
                </c:pt>
                <c:pt idx="3">
                  <c:v>7</c:v>
                </c:pt>
                <c:pt idx="4">
                  <c:v>8</c:v>
                </c:pt>
                <c:pt idx="5">
                  <c:v>8</c:v>
                </c:pt>
                <c:pt idx="6">
                  <c:v>12</c:v>
                </c:pt>
                <c:pt idx="7">
                  <c:v>12</c:v>
                </c:pt>
                <c:pt idx="8">
                  <c:v>12</c:v>
                </c:pt>
                <c:pt idx="9">
                  <c:v>11</c:v>
                </c:pt>
                <c:pt idx="10">
                  <c:v>11</c:v>
                </c:pt>
                <c:pt idx="11">
                  <c:v>13</c:v>
                </c:pt>
                <c:pt idx="12">
                  <c:v>16</c:v>
                </c:pt>
                <c:pt idx="13">
                  <c:v>21</c:v>
                </c:pt>
                <c:pt idx="14">
                  <c:v>29</c:v>
                </c:pt>
                <c:pt idx="15">
                  <c:v>34</c:v>
                </c:pt>
                <c:pt idx="16">
                  <c:v>38</c:v>
                </c:pt>
                <c:pt idx="17">
                  <c:v>41</c:v>
                </c:pt>
                <c:pt idx="18">
                  <c:v>47</c:v>
                </c:pt>
                <c:pt idx="19">
                  <c:v>51</c:v>
                </c:pt>
                <c:pt idx="20">
                  <c:v>53</c:v>
                </c:pt>
                <c:pt idx="21">
                  <c:v>58</c:v>
                </c:pt>
                <c:pt idx="22">
                  <c:v>58</c:v>
                </c:pt>
                <c:pt idx="23">
                  <c:v>61</c:v>
                </c:pt>
                <c:pt idx="24">
                  <c:v>63</c:v>
                </c:pt>
                <c:pt idx="25">
                  <c:v>64</c:v>
                </c:pt>
                <c:pt idx="26" formatCode="#,##0">
                  <c:v>67</c:v>
                </c:pt>
                <c:pt idx="27" formatCode="#,##0">
                  <c:v>70</c:v>
                </c:pt>
                <c:pt idx="28" formatCode="#,##0">
                  <c:v>69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C-1B13-44B2-B494-807A9C455C9F}"/>
            </c:ext>
          </c:extLst>
        </c:ser>
        <c:ser>
          <c:idx val="1"/>
          <c:order val="1"/>
          <c:tx>
            <c:strRef>
              <c:f>'Trust Analysis'!$K$4</c:f>
              <c:strCache>
                <c:ptCount val="1"/>
                <c:pt idx="0">
                  <c:v>Private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2.2130014572835793E-2"/>
                  <c:y val="-9.00088095236407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1B13-44B2-B494-807A9C455C9F}"/>
                </c:ext>
              </c:extLst>
            </c:dLbl>
            <c:dLbl>
              <c:idx val="1"/>
              <c:layout>
                <c:manualLayout>
                  <c:x val="-2.3832323386130821E-2"/>
                  <c:y val="-6.90067539681247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1B13-44B2-B494-807A9C455C9F}"/>
                </c:ext>
              </c:extLst>
            </c:dLbl>
            <c:dLbl>
              <c:idx val="2"/>
              <c:layout>
                <c:manualLayout>
                  <c:x val="3.1208634385601852E-17"/>
                  <c:y val="-5.1004992063396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1B13-44B2-B494-807A9C455C9F}"/>
                </c:ext>
              </c:extLst>
            </c:dLbl>
            <c:dLbl>
              <c:idx val="3"/>
              <c:layout>
                <c:manualLayout>
                  <c:x val="3.4046176265901174E-3"/>
                  <c:y val="4.20041111110323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1B13-44B2-B494-807A9C455C9F}"/>
                </c:ext>
              </c:extLst>
            </c:dLbl>
            <c:dLbl>
              <c:idx val="4"/>
              <c:layout>
                <c:manualLayout>
                  <c:x val="3.404617626590055E-3"/>
                  <c:y val="3.6003523809456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1B13-44B2-B494-807A9C455C9F}"/>
                </c:ext>
              </c:extLst>
            </c:dLbl>
            <c:dLbl>
              <c:idx val="5"/>
              <c:layout>
                <c:manualLayout>
                  <c:x val="1.7023088132950587E-3"/>
                  <c:y val="1.20011746031521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1B13-44B2-B494-807A9C455C9F}"/>
                </c:ext>
              </c:extLst>
            </c:dLbl>
            <c:dLbl>
              <c:idx val="6"/>
              <c:layout>
                <c:manualLayout>
                  <c:x val="0"/>
                  <c:y val="3.90038174602443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1B13-44B2-B494-807A9C455C9F}"/>
                </c:ext>
              </c:extLst>
            </c:dLbl>
            <c:dLbl>
              <c:idx val="7"/>
              <c:layout>
                <c:manualLayout>
                  <c:x val="0"/>
                  <c:y val="3.90038174602443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4-1B13-44B2-B494-807A9C455C9F}"/>
                </c:ext>
              </c:extLst>
            </c:dLbl>
            <c:dLbl>
              <c:idx val="8"/>
              <c:layout>
                <c:manualLayout>
                  <c:x val="-1.702308813295121E-3"/>
                  <c:y val="4.50044047618203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5-1B13-44B2-B494-807A9C455C9F}"/>
                </c:ext>
              </c:extLst>
            </c:dLbl>
            <c:dLbl>
              <c:idx val="9"/>
              <c:layout>
                <c:manualLayout>
                  <c:x val="0"/>
                  <c:y val="3.0002936507880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6-1B13-44B2-B494-807A9C455C9F}"/>
                </c:ext>
              </c:extLst>
            </c:dLbl>
            <c:dLbl>
              <c:idx val="10"/>
              <c:layout>
                <c:manualLayout>
                  <c:x val="1.7023088132950587E-3"/>
                  <c:y val="5.40052857141844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7-1B13-44B2-B494-807A9C455C9F}"/>
                </c:ext>
              </c:extLst>
            </c:dLbl>
            <c:dLbl>
              <c:idx val="11"/>
              <c:layout>
                <c:manualLayout>
                  <c:x val="-1.0213852879770476E-2"/>
                  <c:y val="-6.30061666665485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8-1B13-44B2-B494-807A9C455C9F}"/>
                </c:ext>
              </c:extLst>
            </c:dLbl>
            <c:dLbl>
              <c:idx val="12"/>
              <c:layout>
                <c:manualLayout>
                  <c:x val="0"/>
                  <c:y val="-6.90067539681245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9-1B13-44B2-B494-807A9C455C9F}"/>
                </c:ext>
              </c:extLst>
            </c:dLbl>
            <c:dLbl>
              <c:idx val="13"/>
              <c:layout>
                <c:manualLayout>
                  <c:x val="8.5115440664752934E-3"/>
                  <c:y val="3.90038174602442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A-1B13-44B2-B494-807A9C455C9F}"/>
                </c:ext>
              </c:extLst>
            </c:dLbl>
            <c:dLbl>
              <c:idx val="14"/>
              <c:layout>
                <c:manualLayout>
                  <c:x val="1.191616169306541E-2"/>
                  <c:y val="3.90038174602442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B-1B13-44B2-B494-807A9C455C9F}"/>
                </c:ext>
              </c:extLst>
            </c:dLbl>
            <c:dLbl>
              <c:idx val="15"/>
              <c:layout>
                <c:manualLayout>
                  <c:x val="8.5115440664752934E-3"/>
                  <c:y val="1.80017619047281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C-1B13-44B2-B494-807A9C455C9F}"/>
                </c:ext>
              </c:extLst>
            </c:dLbl>
            <c:dLbl>
              <c:idx val="16"/>
              <c:layout>
                <c:manualLayout>
                  <c:x val="8.5115440664752934E-3"/>
                  <c:y val="4.20041111110323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D-1B13-44B2-B494-807A9C455C9F}"/>
                </c:ext>
              </c:extLst>
            </c:dLbl>
            <c:dLbl>
              <c:idx val="17"/>
              <c:layout>
                <c:manualLayout>
                  <c:x val="8.5115440664752934E-3"/>
                  <c:y val="4.50044047618202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E-1B13-44B2-B494-807A9C455C9F}"/>
                </c:ext>
              </c:extLst>
            </c:dLbl>
            <c:dLbl>
              <c:idx val="18"/>
              <c:layout>
                <c:manualLayout>
                  <c:x val="6.8092352531802349E-3"/>
                  <c:y val="3.6003523809456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F-1B13-44B2-B494-807A9C455C9F}"/>
                </c:ext>
              </c:extLst>
            </c:dLbl>
            <c:dLbl>
              <c:idx val="19"/>
              <c:layout>
                <c:manualLayout>
                  <c:x val="5.1069264398851755E-3"/>
                  <c:y val="4.50044047618203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0-1B13-44B2-B494-807A9C455C9F}"/>
                </c:ext>
              </c:extLst>
            </c:dLbl>
            <c:dLbl>
              <c:idx val="20"/>
              <c:layout>
                <c:manualLayout>
                  <c:x val="-1.2483453754240741E-16"/>
                  <c:y val="4.50044047618204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1-1B13-44B2-B494-807A9C455C9F}"/>
                </c:ext>
              </c:extLst>
            </c:dLbl>
            <c:dLbl>
              <c:idx val="21"/>
              <c:layout>
                <c:manualLayout>
                  <c:x val="-5.2972716158369987E-3"/>
                  <c:y val="3.87909368471798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2-1B13-44B2-B494-807A9C455C9F}"/>
                </c:ext>
              </c:extLst>
            </c:dLbl>
            <c:dLbl>
              <c:idx val="22"/>
              <c:layout>
                <c:manualLayout>
                  <c:x val="-1.1188181847823076E-2"/>
                  <c:y val="4.8837752423804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3-1B13-44B2-B494-807A9C455C9F}"/>
                </c:ext>
              </c:extLst>
            </c:dLbl>
            <c:dLbl>
              <c:idx val="23"/>
              <c:layout>
                <c:manualLayout>
                  <c:x val="-9.7770796902537614E-3"/>
                  <c:y val="4.639584337672076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200" baseline="0"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34-1B13-44B2-B494-807A9C455C9F}"/>
                </c:ext>
              </c:extLst>
            </c:dLbl>
            <c:dLbl>
              <c:idx val="24"/>
              <c:layout>
                <c:manualLayout>
                  <c:x val="-2.9678253508572151E-3"/>
                  <c:y val="4.06744871176817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5-1B13-44B2-B494-807A9C455C9F}"/>
                </c:ext>
              </c:extLst>
            </c:dLbl>
            <c:dLbl>
              <c:idx val="25"/>
              <c:layout>
                <c:manualLayout>
                  <c:x val="1.9068439273670198E-3"/>
                  <c:y val="3.96010976301566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6-1B13-44B2-B494-807A9C455C9F}"/>
                </c:ext>
              </c:extLst>
            </c:dLbl>
            <c:dLbl>
              <c:idx val="26"/>
              <c:layout>
                <c:manualLayout>
                  <c:x val="-3.0250350231170921E-2"/>
                  <c:y val="-4.46791762496757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7-1B13-44B2-B494-807A9C455C9F}"/>
                </c:ext>
              </c:extLst>
            </c:dLbl>
            <c:dLbl>
              <c:idx val="27"/>
              <c:layout>
                <c:manualLayout>
                  <c:x val="-8.3333333333333332E-3"/>
                  <c:y val="5.1282051282051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9-1B13-44B2-B494-807A9C455C9F}"/>
                </c:ext>
              </c:extLst>
            </c:dLbl>
            <c:dLbl>
              <c:idx val="28"/>
              <c:layout>
                <c:manualLayout>
                  <c:x val="-1.9444444444444445E-2"/>
                  <c:y val="-4.10256410256410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A-1B13-44B2-B494-807A9C455C9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'Trust Analysis'!$I$5:$I$33</c:f>
              <c:strCache>
                <c:ptCount val="29"/>
                <c:pt idx="0">
                  <c:v>96</c:v>
                </c:pt>
                <c:pt idx="1">
                  <c:v>97</c:v>
                </c:pt>
                <c:pt idx="2">
                  <c:v>98</c:v>
                </c:pt>
                <c:pt idx="3">
                  <c:v>99</c:v>
                </c:pt>
                <c:pt idx="4">
                  <c:v>00</c:v>
                </c:pt>
                <c:pt idx="5">
                  <c:v>01</c:v>
                </c:pt>
                <c:pt idx="6">
                  <c:v>02</c:v>
                </c:pt>
                <c:pt idx="7">
                  <c:v>03</c:v>
                </c:pt>
                <c:pt idx="8">
                  <c:v>04</c:v>
                </c:pt>
                <c:pt idx="9">
                  <c:v>05</c:v>
                </c:pt>
                <c:pt idx="10">
                  <c:v>06</c:v>
                </c:pt>
                <c:pt idx="11">
                  <c:v>07</c:v>
                </c:pt>
                <c:pt idx="12">
                  <c:v>08</c:v>
                </c:pt>
                <c:pt idx="13">
                  <c:v>09</c:v>
                </c:pt>
                <c:pt idx="14">
                  <c:v>10</c:v>
                </c:pt>
                <c:pt idx="15">
                  <c:v>11</c:v>
                </c:pt>
                <c:pt idx="16">
                  <c:v>12</c:v>
                </c:pt>
                <c:pt idx="17">
                  <c:v>13</c:v>
                </c:pt>
                <c:pt idx="18">
                  <c:v>14</c:v>
                </c:pt>
                <c:pt idx="19">
                  <c:v>15</c:v>
                </c:pt>
                <c:pt idx="20">
                  <c:v>16</c:v>
                </c:pt>
                <c:pt idx="21">
                  <c:v>17</c:v>
                </c:pt>
                <c:pt idx="22">
                  <c:v>18</c:v>
                </c:pt>
                <c:pt idx="23">
                  <c:v>19</c:v>
                </c:pt>
                <c:pt idx="24">
                  <c:v>20</c:v>
                </c:pt>
                <c:pt idx="25">
                  <c:v>21</c:v>
                </c:pt>
                <c:pt idx="26">
                  <c:v>22</c:v>
                </c:pt>
                <c:pt idx="27">
                  <c:v>23</c:v>
                </c:pt>
                <c:pt idx="28">
                  <c:v>8/1/24</c:v>
                </c:pt>
              </c:strCache>
            </c:strRef>
          </c:cat>
          <c:val>
            <c:numRef>
              <c:f>'Trust Analysis'!$K$5:$K$33</c:f>
              <c:numCache>
                <c:formatCode>General</c:formatCode>
                <c:ptCount val="29"/>
                <c:pt idx="0">
                  <c:v>0</c:v>
                </c:pt>
                <c:pt idx="1">
                  <c:v>1</c:v>
                </c:pt>
                <c:pt idx="2">
                  <c:v>6</c:v>
                </c:pt>
                <c:pt idx="3">
                  <c:v>6</c:v>
                </c:pt>
                <c:pt idx="4">
                  <c:v>6</c:v>
                </c:pt>
                <c:pt idx="5">
                  <c:v>5</c:v>
                </c:pt>
                <c:pt idx="6">
                  <c:v>9</c:v>
                </c:pt>
                <c:pt idx="7">
                  <c:v>9</c:v>
                </c:pt>
                <c:pt idx="8">
                  <c:v>9</c:v>
                </c:pt>
                <c:pt idx="9">
                  <c:v>8</c:v>
                </c:pt>
                <c:pt idx="10">
                  <c:v>10</c:v>
                </c:pt>
                <c:pt idx="11">
                  <c:v>15</c:v>
                </c:pt>
                <c:pt idx="12">
                  <c:v>19</c:v>
                </c:pt>
                <c:pt idx="13">
                  <c:v>18</c:v>
                </c:pt>
                <c:pt idx="14">
                  <c:v>20</c:v>
                </c:pt>
                <c:pt idx="15">
                  <c:v>22</c:v>
                </c:pt>
                <c:pt idx="16">
                  <c:v>26</c:v>
                </c:pt>
                <c:pt idx="17">
                  <c:v>28</c:v>
                </c:pt>
                <c:pt idx="18">
                  <c:v>29</c:v>
                </c:pt>
                <c:pt idx="19">
                  <c:v>33</c:v>
                </c:pt>
                <c:pt idx="20">
                  <c:v>36</c:v>
                </c:pt>
                <c:pt idx="21">
                  <c:v>37</c:v>
                </c:pt>
                <c:pt idx="22">
                  <c:v>39</c:v>
                </c:pt>
                <c:pt idx="23">
                  <c:v>42</c:v>
                </c:pt>
                <c:pt idx="24">
                  <c:v>42</c:v>
                </c:pt>
                <c:pt idx="25">
                  <c:v>44</c:v>
                </c:pt>
                <c:pt idx="26" formatCode="#,##0">
                  <c:v>48</c:v>
                </c:pt>
                <c:pt idx="27" formatCode="#,##0">
                  <c:v>48</c:v>
                </c:pt>
                <c:pt idx="28" formatCode="#,##0">
                  <c:v>48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38-1B13-44B2-B494-807A9C455C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5347712"/>
        <c:axId val="125349248"/>
      </c:lineChart>
      <c:catAx>
        <c:axId val="1253477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en-US"/>
          </a:p>
        </c:txPr>
        <c:crossAx val="125349248"/>
        <c:crosses val="autoZero"/>
        <c:auto val="1"/>
        <c:lblAlgn val="ctr"/>
        <c:lblOffset val="100"/>
        <c:noMultiLvlLbl val="0"/>
      </c:catAx>
      <c:valAx>
        <c:axId val="12534924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600" baseline="0"/>
                </a:pPr>
                <a:r>
                  <a:rPr lang="en-US" sz="2000" baseline="0"/>
                  <a:t>Trust Companies</a:t>
                </a:r>
              </a:p>
            </c:rich>
          </c:tx>
          <c:layout>
            <c:manualLayout>
              <c:xMode val="edge"/>
              <c:yMode val="edge"/>
              <c:x val="1.5416010498687665E-2"/>
              <c:y val="0.2993632142136079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en-US"/>
          </a:p>
        </c:txPr>
        <c:crossAx val="12534771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3428866167848422"/>
          <c:y val="0.93456031499969305"/>
          <c:w val="0.78868329228132972"/>
          <c:h val="6.5439711934010547E-2"/>
        </c:manualLayout>
      </c:layout>
      <c:overlay val="0"/>
      <c:txPr>
        <a:bodyPr/>
        <a:lstStyle/>
        <a:p>
          <a:pPr>
            <a:defRPr sz="1600" baseline="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868191286291295"/>
          <c:y val="0.11219284630666783"/>
          <c:w val="0.82162432006638875"/>
          <c:h val="0.69373067949839606"/>
        </c:manualLayout>
      </c:layout>
      <c:barChart>
        <c:barDir val="col"/>
        <c:grouping val="stacked"/>
        <c:varyColors val="0"/>
        <c:ser>
          <c:idx val="0"/>
          <c:order val="0"/>
          <c:spPr>
            <a:solidFill>
              <a:srgbClr val="92D050"/>
            </a:solidFill>
            <a:ln>
              <a:noFill/>
            </a:ln>
          </c:spPr>
          <c:invertIfNegative val="0"/>
          <c:dLbls>
            <c:dLbl>
              <c:idx val="0"/>
              <c:layout>
                <c:manualLayout>
                  <c:x val="-4.7050666046703788E-3"/>
                  <c:y val="-0.35526312443364311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642-4D3E-93DC-5C69C61F3EB8}"/>
                </c:ext>
              </c:extLst>
            </c:dLbl>
            <c:dLbl>
              <c:idx val="1"/>
              <c:layout>
                <c:manualLayout>
                  <c:x val="0"/>
                  <c:y val="-0.2906698290820716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642-4D3E-93DC-5C69C61F3EB8}"/>
                </c:ext>
              </c:extLst>
            </c:dLbl>
            <c:dLbl>
              <c:idx val="2"/>
              <c:layout>
                <c:manualLayout>
                  <c:x val="0"/>
                  <c:y val="-0.12200955788630168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642-4D3E-93DC-5C69C61F3EB8}"/>
                </c:ext>
              </c:extLst>
            </c:dLbl>
            <c:dLbl>
              <c:idx val="3"/>
              <c:layout>
                <c:manualLayout>
                  <c:x val="0"/>
                  <c:y val="-6.459329535157147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642-4D3E-93DC-5C69C61F3EB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 baseline="0"/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'Trust Analysis'!$A$191:$A$194</c:f>
              <c:strCache>
                <c:ptCount val="4"/>
                <c:pt idx="0">
                  <c:v>Total</c:v>
                </c:pt>
                <c:pt idx="1">
                  <c:v>Public </c:v>
                </c:pt>
                <c:pt idx="2">
                  <c:v>Department</c:v>
                </c:pt>
                <c:pt idx="3">
                  <c:v>Private</c:v>
                </c:pt>
              </c:strCache>
            </c:strRef>
          </c:cat>
          <c:val>
            <c:numRef>
              <c:f>'Trust Analysis'!$B$191:$B$194</c:f>
              <c:numCache>
                <c:formatCode>General</c:formatCode>
                <c:ptCount val="4"/>
                <c:pt idx="0">
                  <c:v>513</c:v>
                </c:pt>
                <c:pt idx="1">
                  <c:v>397</c:v>
                </c:pt>
                <c:pt idx="2">
                  <c:v>100</c:v>
                </c:pt>
                <c:pt idx="3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642-4D3E-93DC-5C69C61F3EB8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28415616"/>
        <c:axId val="128417152"/>
      </c:barChart>
      <c:catAx>
        <c:axId val="1284156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 baseline="0"/>
            </a:pPr>
            <a:endParaRPr lang="en-US"/>
          </a:p>
        </c:txPr>
        <c:crossAx val="128417152"/>
        <c:crosses val="autoZero"/>
        <c:auto val="1"/>
        <c:lblAlgn val="ctr"/>
        <c:lblOffset val="100"/>
        <c:noMultiLvlLbl val="0"/>
      </c:catAx>
      <c:valAx>
        <c:axId val="12841715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2000" baseline="0"/>
                </a:pPr>
                <a:r>
                  <a:rPr lang="en-US" sz="2000" baseline="0"/>
                  <a:t>Employees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28415616"/>
        <c:crosses val="autoZero"/>
        <c:crossBetween val="between"/>
      </c:valAx>
    </c:plotArea>
    <c:plotVisOnly val="1"/>
    <c:dispBlanksAs val="zero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496391076115486"/>
          <c:y val="0.15227158790844783"/>
          <c:w val="0.84627919947506558"/>
          <c:h val="0.63334334578435691"/>
        </c:manualLayout>
      </c:layout>
      <c:lineChart>
        <c:grouping val="standard"/>
        <c:varyColors val="0"/>
        <c:ser>
          <c:idx val="1"/>
          <c:order val="0"/>
          <c:tx>
            <c:strRef>
              <c:f>'Trust Analysis'!$G$192</c:f>
              <c:strCache>
                <c:ptCount val="1"/>
                <c:pt idx="0">
                  <c:v>Public</c:v>
                </c:pt>
              </c:strCache>
            </c:strRef>
          </c:tx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rgbClr val="0070C0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6.1633967629046368E-2"/>
                  <c:y val="-2.640076721179083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3BC-4B79-A657-6EEFC9CD551D}"/>
                </c:ext>
              </c:extLst>
            </c:dLbl>
            <c:dLbl>
              <c:idx val="1"/>
              <c:layout>
                <c:manualLayout>
                  <c:x val="-9.2629844918300952E-2"/>
                  <c:y val="-7.750762184751705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3BC-4B79-A657-6EEFC9CD551D}"/>
                </c:ext>
              </c:extLst>
            </c:dLbl>
            <c:dLbl>
              <c:idx val="2"/>
              <c:layout>
                <c:manualLayout>
                  <c:x val="-7.9017825896762955E-2"/>
                  <c:y val="-0.11084090450232187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3BC-4B79-A657-6EEFC9CD551D}"/>
                </c:ext>
              </c:extLst>
            </c:dLbl>
            <c:dLbl>
              <c:idx val="4"/>
              <c:layout>
                <c:manualLayout>
                  <c:x val="-3.2098155374374139E-2"/>
                  <c:y val="-0.10076825501817419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3BC-4B79-A657-6EEFC9CD551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'Trust Analysis'!$I$190:$P$190</c:f>
              <c:numCache>
                <c:formatCode>General</c:formatCode>
                <c:ptCount val="8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</c:numCache>
            </c:numRef>
          </c:cat>
          <c:val>
            <c:numRef>
              <c:f>'Trust Analysis'!$I$192:$P$192</c:f>
              <c:numCache>
                <c:formatCode>General</c:formatCode>
                <c:ptCount val="8"/>
                <c:pt idx="0">
                  <c:v>151</c:v>
                </c:pt>
                <c:pt idx="1">
                  <c:v>177</c:v>
                </c:pt>
                <c:pt idx="2">
                  <c:v>199</c:v>
                </c:pt>
                <c:pt idx="3">
                  <c:v>261</c:v>
                </c:pt>
                <c:pt idx="4">
                  <c:v>275</c:v>
                </c:pt>
                <c:pt idx="5">
                  <c:v>315</c:v>
                </c:pt>
                <c:pt idx="6">
                  <c:v>385</c:v>
                </c:pt>
                <c:pt idx="7">
                  <c:v>397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63BC-4B79-A657-6EEFC9CD551D}"/>
            </c:ext>
          </c:extLst>
        </c:ser>
        <c:ser>
          <c:idx val="2"/>
          <c:order val="1"/>
          <c:tx>
            <c:strRef>
              <c:f>'Trust Analysis'!$G$193</c:f>
              <c:strCache>
                <c:ptCount val="1"/>
                <c:pt idx="0">
                  <c:v>Departments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B050"/>
              </a:solidFill>
              <a:ln w="9525">
                <a:solidFill>
                  <a:srgbClr val="00B050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6.4321065717145284E-2"/>
                  <c:y val="4.091547410940357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3BC-4B79-A657-6EEFC9CD551D}"/>
                </c:ext>
              </c:extLst>
            </c:dLbl>
            <c:dLbl>
              <c:idx val="4"/>
              <c:layout>
                <c:manualLayout>
                  <c:x val="-2.4472222222222222E-2"/>
                  <c:y val="-6.749989905108015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3BC-4B79-A657-6EEFC9CD551D}"/>
                </c:ext>
              </c:extLst>
            </c:dLbl>
            <c:dLbl>
              <c:idx val="5"/>
              <c:layout>
                <c:manualLayout>
                  <c:x val="-2.3083333333333334E-2"/>
                  <c:y val="-6.237169392287502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3BC-4B79-A657-6EEFC9CD551D}"/>
                </c:ext>
              </c:extLst>
            </c:dLbl>
            <c:dLbl>
              <c:idx val="6"/>
              <c:layout>
                <c:manualLayout>
                  <c:x val="-2.0250000000000001E-2"/>
                  <c:y val="-5.980759135877255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3BC-4B79-A657-6EEFC9CD551D}"/>
                </c:ext>
              </c:extLst>
            </c:dLbl>
            <c:dLbl>
              <c:idx val="7"/>
              <c:layout>
                <c:manualLayout>
                  <c:x val="-3.1416666666666565E-2"/>
                  <c:y val="-5.211528366646477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3BC-4B79-A657-6EEFC9CD551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'Trust Analysis'!$I$190:$P$190</c:f>
              <c:numCache>
                <c:formatCode>General</c:formatCode>
                <c:ptCount val="8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</c:numCache>
            </c:numRef>
          </c:cat>
          <c:val>
            <c:numRef>
              <c:f>'Trust Analysis'!$I$193:$P$193</c:f>
              <c:numCache>
                <c:formatCode>General</c:formatCode>
                <c:ptCount val="8"/>
                <c:pt idx="0">
                  <c:v>97</c:v>
                </c:pt>
                <c:pt idx="1">
                  <c:v>97</c:v>
                </c:pt>
                <c:pt idx="2">
                  <c:v>116</c:v>
                </c:pt>
                <c:pt idx="3">
                  <c:v>113</c:v>
                </c:pt>
                <c:pt idx="4">
                  <c:v>121</c:v>
                </c:pt>
                <c:pt idx="5">
                  <c:v>125</c:v>
                </c:pt>
                <c:pt idx="6">
                  <c:v>94</c:v>
                </c:pt>
                <c:pt idx="7">
                  <c:v>100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63BC-4B79-A657-6EEFC9CD551D}"/>
            </c:ext>
          </c:extLst>
        </c:ser>
        <c:ser>
          <c:idx val="3"/>
          <c:order val="2"/>
          <c:tx>
            <c:strRef>
              <c:f>'Trust Analysis'!$G$194</c:f>
              <c:strCache>
                <c:ptCount val="1"/>
                <c:pt idx="0">
                  <c:v>Private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rgbClr val="FF0000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'Trust Analysis'!$I$190:$P$190</c:f>
              <c:numCache>
                <c:formatCode>General</c:formatCode>
                <c:ptCount val="8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</c:numCache>
            </c:numRef>
          </c:cat>
          <c:val>
            <c:numRef>
              <c:f>'Trust Analysis'!$I$194:$P$194</c:f>
              <c:numCache>
                <c:formatCode>General</c:formatCode>
                <c:ptCount val="8"/>
                <c:pt idx="0">
                  <c:v>10</c:v>
                </c:pt>
                <c:pt idx="1">
                  <c:v>12</c:v>
                </c:pt>
                <c:pt idx="2">
                  <c:v>16</c:v>
                </c:pt>
                <c:pt idx="3">
                  <c:v>16</c:v>
                </c:pt>
                <c:pt idx="4">
                  <c:v>13</c:v>
                </c:pt>
                <c:pt idx="5">
                  <c:v>14</c:v>
                </c:pt>
                <c:pt idx="6">
                  <c:v>16</c:v>
                </c:pt>
                <c:pt idx="7">
                  <c:v>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63BC-4B79-A657-6EEFC9CD551D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86244143"/>
        <c:axId val="281986063"/>
      </c:lineChart>
      <c:catAx>
        <c:axId val="18624414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1986063"/>
        <c:crosses val="autoZero"/>
        <c:auto val="1"/>
        <c:lblAlgn val="ctr"/>
        <c:lblOffset val="100"/>
        <c:noMultiLvlLbl val="0"/>
      </c:catAx>
      <c:valAx>
        <c:axId val="28198606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alpha val="84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000" b="1"/>
                  <a:t>Employees</a:t>
                </a:r>
              </a:p>
            </c:rich>
          </c:tx>
          <c:layout>
            <c:manualLayout>
              <c:xMode val="edge"/>
              <c:yMode val="edge"/>
              <c:x val="1.5447397200349954E-2"/>
              <c:y val="0.2963615990308903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624414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6758876070723717E-2"/>
          <c:y val="0.90924140142670584"/>
          <c:w val="0.82648224785855251"/>
          <c:h val="9.075859857329421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4788360282479512"/>
          <c:y val="0.12898551803042546"/>
          <c:w val="0.81890089418104506"/>
          <c:h val="0.71224919801691455"/>
        </c:manualLayout>
      </c:layout>
      <c:barChart>
        <c:barDir val="col"/>
        <c:grouping val="stacked"/>
        <c:varyColors val="0"/>
        <c:ser>
          <c:idx val="2"/>
          <c:order val="0"/>
          <c:tx>
            <c:v>Private</c:v>
          </c:tx>
          <c:spPr>
            <a:solidFill>
              <a:schemeClr val="accent2"/>
            </a:solidFill>
          </c:spPr>
          <c:invertIfNegative val="0"/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solidFill>
                  <a:schemeClr val="accent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5EE9-4247-BCFD-7265E99E433A}"/>
              </c:ext>
            </c:extLst>
          </c:dPt>
          <c:cat>
            <c:numRef>
              <c:f>'Trust Analysis'!$B$30:$H$30</c:f>
              <c:numCache>
                <c:formatCode>General</c:formatCode>
                <c:ptCount val="7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</c:numCache>
            </c:numRef>
          </c:cat>
          <c:val>
            <c:numRef>
              <c:f>'Trust Analysis'!$B$33:$H$33</c:f>
              <c:numCache>
                <c:formatCode>#,##0</c:formatCode>
                <c:ptCount val="7"/>
                <c:pt idx="0">
                  <c:v>77814387</c:v>
                </c:pt>
                <c:pt idx="1">
                  <c:v>87679932</c:v>
                </c:pt>
                <c:pt idx="2">
                  <c:v>93725592</c:v>
                </c:pt>
                <c:pt idx="3">
                  <c:v>100535055</c:v>
                </c:pt>
                <c:pt idx="4">
                  <c:v>130076856</c:v>
                </c:pt>
                <c:pt idx="5">
                  <c:v>139201402</c:v>
                </c:pt>
                <c:pt idx="6">
                  <c:v>146698001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EE9-4247-BCFD-7265E99E433A}"/>
            </c:ext>
          </c:extLst>
        </c:ser>
        <c:ser>
          <c:idx val="1"/>
          <c:order val="1"/>
          <c:tx>
            <c:v>Public</c:v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cat>
            <c:numRef>
              <c:f>'Trust Analysis'!$B$30:$H$30</c:f>
              <c:numCache>
                <c:formatCode>General</c:formatCode>
                <c:ptCount val="7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</c:numCache>
            </c:numRef>
          </c:cat>
          <c:val>
            <c:numRef>
              <c:f>'Trust Analysis'!$B$32:$H$32</c:f>
              <c:numCache>
                <c:formatCode>#,##0</c:formatCode>
                <c:ptCount val="7"/>
                <c:pt idx="0">
                  <c:v>215697996</c:v>
                </c:pt>
                <c:pt idx="1">
                  <c:v>217399079</c:v>
                </c:pt>
                <c:pt idx="2">
                  <c:v>273437905</c:v>
                </c:pt>
                <c:pt idx="3">
                  <c:v>400070149</c:v>
                </c:pt>
                <c:pt idx="4">
                  <c:v>477498604</c:v>
                </c:pt>
                <c:pt idx="5">
                  <c:v>450959571</c:v>
                </c:pt>
                <c:pt idx="6">
                  <c:v>519718107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EE9-4247-BCFD-7265E99E433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25543552"/>
        <c:axId val="125545088"/>
      </c:barChart>
      <c:catAx>
        <c:axId val="1255435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aseline="0"/>
            </a:pPr>
            <a:endParaRPr lang="en-US"/>
          </a:p>
        </c:txPr>
        <c:crossAx val="125545088"/>
        <c:crosses val="autoZero"/>
        <c:auto val="1"/>
        <c:lblAlgn val="ctr"/>
        <c:lblOffset val="100"/>
        <c:noMultiLvlLbl val="0"/>
      </c:catAx>
      <c:valAx>
        <c:axId val="12554508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2000" baseline="0"/>
                </a:pPr>
                <a:r>
                  <a:rPr lang="en-US" sz="2000" baseline="0"/>
                  <a:t>Billions</a:t>
                </a:r>
              </a:p>
            </c:rich>
          </c:tx>
          <c:layout>
            <c:manualLayout>
              <c:xMode val="edge"/>
              <c:yMode val="edge"/>
              <c:x val="2.8057076719058695E-2"/>
              <c:y val="0.36941761909246051"/>
            </c:manualLayout>
          </c:layout>
          <c:overlay val="0"/>
        </c:title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600" baseline="0"/>
            </a:pPr>
            <a:endParaRPr lang="en-US"/>
          </a:p>
        </c:txPr>
        <c:crossAx val="125543552"/>
        <c:crosses val="autoZero"/>
        <c:crossBetween val="between"/>
        <c:dispUnits>
          <c:builtInUnit val="millions"/>
        </c:dispUnits>
      </c:valAx>
    </c:plotArea>
    <c:legend>
      <c:legendPos val="r"/>
      <c:layout>
        <c:manualLayout>
          <c:xMode val="edge"/>
          <c:yMode val="edge"/>
          <c:x val="0.13876614199207818"/>
          <c:y val="0.92554206765820934"/>
          <c:w val="0.85769385027103717"/>
          <c:h val="7.4457910856038395E-2"/>
        </c:manualLayout>
      </c:layout>
      <c:overlay val="0"/>
      <c:txPr>
        <a:bodyPr/>
        <a:lstStyle/>
        <a:p>
          <a:pPr>
            <a:defRPr sz="2000" baseline="0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67964864659228"/>
          <c:y val="0.14455563953655245"/>
          <c:w val="0.7979122452520887"/>
          <c:h val="0.64687192047531117"/>
        </c:manualLayout>
      </c:layout>
      <c:barChart>
        <c:barDir val="col"/>
        <c:grouping val="stacked"/>
        <c:varyColors val="0"/>
        <c:ser>
          <c:idx val="1"/>
          <c:order val="0"/>
          <c:tx>
            <c:strRef>
              <c:f>'Trust Analysis'!$A$223</c:f>
              <c:strCache>
                <c:ptCount val="1"/>
                <c:pt idx="0">
                  <c:v>Custodial Assets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cat>
            <c:numRef>
              <c:f>'Trust Analysis'!$B$220:$K$220</c:f>
              <c:numCache>
                <c:formatCode>General</c:formatCode>
                <c:ptCount val="10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</c:numCache>
            </c:numRef>
          </c:cat>
          <c:val>
            <c:numRef>
              <c:f>'Trust Analysis'!$B$223:$K$223</c:f>
              <c:numCache>
                <c:formatCode>#,##0</c:formatCode>
                <c:ptCount val="10"/>
                <c:pt idx="0">
                  <c:v>31386845</c:v>
                </c:pt>
                <c:pt idx="1">
                  <c:v>65422002</c:v>
                </c:pt>
                <c:pt idx="2">
                  <c:v>44222433</c:v>
                </c:pt>
                <c:pt idx="3">
                  <c:v>53688616</c:v>
                </c:pt>
                <c:pt idx="4">
                  <c:v>53996174</c:v>
                </c:pt>
                <c:pt idx="5">
                  <c:v>60917228</c:v>
                </c:pt>
                <c:pt idx="6">
                  <c:v>88718808</c:v>
                </c:pt>
                <c:pt idx="7">
                  <c:v>122019235</c:v>
                </c:pt>
                <c:pt idx="8">
                  <c:v>91569937</c:v>
                </c:pt>
                <c:pt idx="9">
                  <c:v>106441745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7F4-425C-9A3E-42ABBA614BEA}"/>
            </c:ext>
          </c:extLst>
        </c:ser>
        <c:ser>
          <c:idx val="0"/>
          <c:order val="1"/>
          <c:tx>
            <c:strRef>
              <c:f>'Trust Analysis'!$A$222</c:f>
              <c:strCache>
                <c:ptCount val="1"/>
                <c:pt idx="0">
                  <c:v>Directed Assets </c:v>
                </c:pt>
              </c:strCache>
            </c:strRef>
          </c:tx>
          <c:spPr>
            <a:solidFill>
              <a:srgbClr val="087FC8"/>
            </a:solidFill>
            <a:ln>
              <a:solidFill>
                <a:srgbClr val="087FC8"/>
              </a:solidFill>
            </a:ln>
          </c:spPr>
          <c:invertIfNegative val="0"/>
          <c:cat>
            <c:numRef>
              <c:f>'Trust Analysis'!$B$220:$K$220</c:f>
              <c:numCache>
                <c:formatCode>General</c:formatCode>
                <c:ptCount val="10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</c:numCache>
            </c:numRef>
          </c:cat>
          <c:val>
            <c:numRef>
              <c:f>'Trust Analysis'!$B$222:$K$222</c:f>
              <c:numCache>
                <c:formatCode>#,##0</c:formatCode>
                <c:ptCount val="10"/>
                <c:pt idx="0">
                  <c:v>78993561</c:v>
                </c:pt>
                <c:pt idx="1">
                  <c:v>99031791</c:v>
                </c:pt>
                <c:pt idx="2">
                  <c:v>120837029</c:v>
                </c:pt>
                <c:pt idx="3">
                  <c:v>153327972</c:v>
                </c:pt>
                <c:pt idx="4">
                  <c:v>164592141</c:v>
                </c:pt>
                <c:pt idx="5">
                  <c:v>205099052</c:v>
                </c:pt>
                <c:pt idx="6">
                  <c:v>301865276</c:v>
                </c:pt>
                <c:pt idx="7">
                  <c:v>345900898</c:v>
                </c:pt>
                <c:pt idx="8">
                  <c:v>357507937</c:v>
                </c:pt>
                <c:pt idx="9">
                  <c:v>402679376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7F4-425C-9A3E-42ABBA614BEA}"/>
            </c:ext>
          </c:extLst>
        </c:ser>
        <c:ser>
          <c:idx val="2"/>
          <c:order val="2"/>
          <c:tx>
            <c:strRef>
              <c:f>'Trust Analysis'!$A$221</c:f>
              <c:strCache>
                <c:ptCount val="1"/>
                <c:pt idx="0">
                  <c:v>Discretionary Assets </c:v>
                </c:pt>
              </c:strCache>
            </c:strRef>
          </c:tx>
          <c:spPr>
            <a:solidFill>
              <a:srgbClr val="CC3300"/>
            </a:solidFill>
            <a:ln>
              <a:solidFill>
                <a:srgbClr val="CC3300"/>
              </a:solidFill>
            </a:ln>
          </c:spPr>
          <c:invertIfNegative val="0"/>
          <c:cat>
            <c:numRef>
              <c:f>'Trust Analysis'!$B$220:$K$220</c:f>
              <c:numCache>
                <c:formatCode>General</c:formatCode>
                <c:ptCount val="10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</c:numCache>
            </c:numRef>
          </c:cat>
          <c:val>
            <c:numRef>
              <c:f>'Trust Analysis'!$B$221:$K$221</c:f>
              <c:numCache>
                <c:formatCode>#,##0</c:formatCode>
                <c:ptCount val="10"/>
                <c:pt idx="0">
                  <c:v>58448292</c:v>
                </c:pt>
                <c:pt idx="1">
                  <c:v>61600513</c:v>
                </c:pt>
                <c:pt idx="2">
                  <c:v>69312126</c:v>
                </c:pt>
                <c:pt idx="3">
                  <c:v>86495795</c:v>
                </c:pt>
                <c:pt idx="4">
                  <c:v>86490696</c:v>
                </c:pt>
                <c:pt idx="5">
                  <c:v>101147217</c:v>
                </c:pt>
                <c:pt idx="6">
                  <c:v>110021120</c:v>
                </c:pt>
                <c:pt idx="7">
                  <c:v>139655327</c:v>
                </c:pt>
                <c:pt idx="8">
                  <c:v>141083099</c:v>
                </c:pt>
                <c:pt idx="9">
                  <c:v>157294987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7F4-425C-9A3E-42ABBA614BE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28375808"/>
        <c:axId val="128389888"/>
      </c:barChart>
      <c:catAx>
        <c:axId val="1283758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28389888"/>
        <c:crosses val="autoZero"/>
        <c:auto val="1"/>
        <c:lblAlgn val="ctr"/>
        <c:lblOffset val="100"/>
        <c:noMultiLvlLbl val="0"/>
      </c:catAx>
      <c:valAx>
        <c:axId val="12838988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2000" baseline="0"/>
                </a:pPr>
                <a:r>
                  <a:rPr lang="en-US" sz="2000" baseline="0"/>
                  <a:t>Billions</a:t>
                </a:r>
              </a:p>
            </c:rich>
          </c:tx>
          <c:layout>
            <c:manualLayout>
              <c:xMode val="edge"/>
              <c:yMode val="edge"/>
              <c:x val="3.0019190230046493E-2"/>
              <c:y val="0.40510241702815863"/>
            </c:manualLayout>
          </c:layout>
          <c:overlay val="0"/>
        </c:title>
        <c:numFmt formatCode="#,##0" sourceLinked="1"/>
        <c:majorTickMark val="out"/>
        <c:minorTickMark val="none"/>
        <c:tickLblPos val="nextTo"/>
        <c:crossAx val="128375808"/>
        <c:crosses val="autoZero"/>
        <c:crossBetween val="between"/>
        <c:dispUnits>
          <c:builtInUnit val="millions"/>
        </c:dispUnits>
      </c:valAx>
    </c:plotArea>
    <c:legend>
      <c:legendPos val="r"/>
      <c:layout>
        <c:manualLayout>
          <c:xMode val="edge"/>
          <c:yMode val="edge"/>
          <c:x val="6.0819772528433944E-2"/>
          <c:y val="0.86979440069991254"/>
          <c:w val="0.88640244969378812"/>
          <c:h val="0.12615157480314962"/>
        </c:manualLayout>
      </c:layout>
      <c:overlay val="0"/>
      <c:txPr>
        <a:bodyPr/>
        <a:lstStyle/>
        <a:p>
          <a:pPr>
            <a:defRPr sz="1600" baseline="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400" baseline="0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398328872517183"/>
          <c:y val="0.10041701062139688"/>
          <c:w val="0.76859645578451063"/>
          <c:h val="0.65881449116118185"/>
        </c:manualLayout>
      </c:layout>
      <c:barChart>
        <c:barDir val="col"/>
        <c:grouping val="clustered"/>
        <c:varyColors val="0"/>
        <c:ser>
          <c:idx val="1"/>
          <c:order val="0"/>
          <c:tx>
            <c:v>Private Companies</c:v>
          </c:tx>
          <c:spPr>
            <a:solidFill>
              <a:srgbClr val="C00000"/>
            </a:solidFill>
            <a:ln>
              <a:solidFill>
                <a:srgbClr val="C00000"/>
              </a:solidFill>
            </a:ln>
          </c:spPr>
          <c:invertIfNegative val="0"/>
          <c:dLbls>
            <c:dLbl>
              <c:idx val="0"/>
              <c:layout>
                <c:manualLayout>
                  <c:x val="2.2598870056497176E-3"/>
                  <c:y val="8.51142442373781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F64-4846-847B-4DAE765EF9D8}"/>
                </c:ext>
              </c:extLst>
            </c:dLbl>
            <c:dLbl>
              <c:idx val="1"/>
              <c:layout>
                <c:manualLayout>
                  <c:x val="-2.2598870056497176E-3"/>
                  <c:y val="0.1258210566987328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F64-4846-847B-4DAE765EF9D8}"/>
                </c:ext>
              </c:extLst>
            </c:dLbl>
            <c:dLbl>
              <c:idx val="2"/>
              <c:layout>
                <c:manualLayout>
                  <c:x val="0"/>
                  <c:y val="-7.810461349215390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F64-4846-847B-4DAE765EF9D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'Trust Analysis'!$C$133:$E$133</c:f>
              <c:strCache>
                <c:ptCount val="3"/>
                <c:pt idx="0">
                  <c:v>Active Presence</c:v>
                </c:pt>
                <c:pt idx="1">
                  <c:v>Contracted Presence</c:v>
                </c:pt>
                <c:pt idx="2">
                  <c:v>Limited Presence </c:v>
                </c:pt>
              </c:strCache>
            </c:strRef>
          </c:cat>
          <c:val>
            <c:numRef>
              <c:f>'Trust Analysis'!$C$136:$E$136</c:f>
              <c:numCache>
                <c:formatCode>General</c:formatCode>
                <c:ptCount val="3"/>
                <c:pt idx="0">
                  <c:v>11</c:v>
                </c:pt>
                <c:pt idx="1">
                  <c:v>36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F64-4846-847B-4DAE765EF9D8}"/>
            </c:ext>
          </c:extLst>
        </c:ser>
        <c:ser>
          <c:idx val="0"/>
          <c:order val="1"/>
          <c:tx>
            <c:v>Public Companies</c:v>
          </c:tx>
          <c:spPr>
            <a:solidFill>
              <a:srgbClr val="087FC8"/>
            </a:solidFill>
            <a:ln>
              <a:noFill/>
            </a:ln>
          </c:spPr>
          <c:invertIfNegative val="0"/>
          <c:dLbls>
            <c:dLbl>
              <c:idx val="0"/>
              <c:layout>
                <c:manualLayout>
                  <c:x val="-2.2598870056497176E-3"/>
                  <c:y val="9.99167214960525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F64-4846-847B-4DAE765EF9D8}"/>
                </c:ext>
              </c:extLst>
            </c:dLbl>
            <c:dLbl>
              <c:idx val="1"/>
              <c:layout>
                <c:manualLayout>
                  <c:x val="0"/>
                  <c:y val="0.1147191987547270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F64-4846-847B-4DAE765EF9D8}"/>
                </c:ext>
              </c:extLst>
            </c:dLbl>
            <c:dLbl>
              <c:idx val="2"/>
              <c:layout>
                <c:manualLayout>
                  <c:x val="1.7813564720868314E-3"/>
                  <c:y val="-4.521122421321583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F64-4846-847B-4DAE765EF9D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'Trust Analysis'!$C$133:$E$133</c:f>
              <c:strCache>
                <c:ptCount val="3"/>
                <c:pt idx="0">
                  <c:v>Active Presence</c:v>
                </c:pt>
                <c:pt idx="1">
                  <c:v>Contracted Presence</c:v>
                </c:pt>
                <c:pt idx="2">
                  <c:v>Limited Presence </c:v>
                </c:pt>
              </c:strCache>
            </c:strRef>
          </c:cat>
          <c:val>
            <c:numRef>
              <c:f>'Trust Analysis'!$C$135:$E$135</c:f>
              <c:numCache>
                <c:formatCode>General</c:formatCode>
                <c:ptCount val="3"/>
                <c:pt idx="0">
                  <c:v>44</c:v>
                </c:pt>
                <c:pt idx="1">
                  <c:v>24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FF64-4846-847B-4DAE765EF9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8266624"/>
        <c:axId val="128268160"/>
      </c:barChart>
      <c:catAx>
        <c:axId val="12826662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28268160"/>
        <c:crosses val="autoZero"/>
        <c:auto val="1"/>
        <c:lblAlgn val="ctr"/>
        <c:lblOffset val="100"/>
        <c:noMultiLvlLbl val="0"/>
      </c:catAx>
      <c:valAx>
        <c:axId val="12826816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2000" baseline="0"/>
                </a:pPr>
                <a:r>
                  <a:rPr lang="en-US" sz="2000" baseline="0"/>
                  <a:t># of Trust Companies</a:t>
                </a:r>
              </a:p>
            </c:rich>
          </c:tx>
          <c:layout>
            <c:manualLayout>
              <c:xMode val="edge"/>
              <c:yMode val="edge"/>
              <c:x val="2.2467035407087003E-2"/>
              <c:y val="0.15097768953051566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aseline="0"/>
            </a:pPr>
            <a:endParaRPr lang="en-US"/>
          </a:p>
        </c:txPr>
        <c:crossAx val="12826662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1.4463454780016902E-2"/>
          <c:y val="0.90702354913969085"/>
          <c:w val="0.95526349036878866"/>
          <c:h val="8.8730679498396026E-2"/>
        </c:manualLayout>
      </c:layout>
      <c:overlay val="0"/>
      <c:txPr>
        <a:bodyPr/>
        <a:lstStyle/>
        <a:p>
          <a:pPr>
            <a:defRPr sz="20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4118087993238132"/>
          <c:y val="0.14472680244354141"/>
          <c:w val="0.84193169180123661"/>
          <c:h val="0.63179238365074075"/>
        </c:manualLayout>
      </c:layout>
      <c:lineChart>
        <c:grouping val="standard"/>
        <c:varyColors val="0"/>
        <c:ser>
          <c:idx val="0"/>
          <c:order val="0"/>
          <c:tx>
            <c:strRef>
              <c:f>'Trust Analysis'!$I$134</c:f>
              <c:strCache>
                <c:ptCount val="1"/>
                <c:pt idx="0">
                  <c:v>Public </c:v>
                </c:pt>
              </c:strCache>
            </c:strRef>
          </c:tx>
          <c:spPr>
            <a:ln w="31750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'Trust Analysis'!$J$133:$T$133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 formatCode="m/d/yy;@">
                  <c:v>45505</c:v>
                </c:pt>
              </c:numCache>
            </c:numRef>
          </c:cat>
          <c:val>
            <c:numRef>
              <c:f>'Trust Analysis'!$J$134:$T$134</c:f>
              <c:numCache>
                <c:formatCode>General</c:formatCode>
                <c:ptCount val="11"/>
                <c:pt idx="0">
                  <c:v>20</c:v>
                </c:pt>
                <c:pt idx="1">
                  <c:v>22</c:v>
                </c:pt>
                <c:pt idx="2">
                  <c:v>27</c:v>
                </c:pt>
                <c:pt idx="3">
                  <c:v>34</c:v>
                </c:pt>
                <c:pt idx="4">
                  <c:v>38</c:v>
                </c:pt>
                <c:pt idx="5">
                  <c:v>42</c:v>
                </c:pt>
                <c:pt idx="6">
                  <c:v>42</c:v>
                </c:pt>
                <c:pt idx="7">
                  <c:v>41</c:v>
                </c:pt>
                <c:pt idx="8">
                  <c:v>44</c:v>
                </c:pt>
                <c:pt idx="9">
                  <c:v>45</c:v>
                </c:pt>
                <c:pt idx="10">
                  <c:v>44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77D-4926-8AA7-68F2B735F4DA}"/>
            </c:ext>
          </c:extLst>
        </c:ser>
        <c:ser>
          <c:idx val="1"/>
          <c:order val="1"/>
          <c:tx>
            <c:strRef>
              <c:f>'Trust Analysis'!$I$135</c:f>
              <c:strCache>
                <c:ptCount val="1"/>
                <c:pt idx="0">
                  <c:v>Private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'Trust Analysis'!$J$133:$T$133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 formatCode="m/d/yy;@">
                  <c:v>45505</c:v>
                </c:pt>
              </c:numCache>
            </c:numRef>
          </c:cat>
          <c:val>
            <c:numRef>
              <c:f>'Trust Analysis'!$J$135:$T$135</c:f>
              <c:numCache>
                <c:formatCode>General</c:formatCode>
                <c:ptCount val="11"/>
                <c:pt idx="0">
                  <c:v>4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8</c:v>
                </c:pt>
                <c:pt idx="5">
                  <c:v>8</c:v>
                </c:pt>
                <c:pt idx="6">
                  <c:v>8</c:v>
                </c:pt>
                <c:pt idx="7">
                  <c:v>9</c:v>
                </c:pt>
                <c:pt idx="8">
                  <c:v>10</c:v>
                </c:pt>
                <c:pt idx="9">
                  <c:v>11</c:v>
                </c:pt>
                <c:pt idx="10">
                  <c:v>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77D-4926-8AA7-68F2B735F4DA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883122239"/>
        <c:axId val="454195695"/>
      </c:lineChart>
      <c:catAx>
        <c:axId val="883122239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4195695"/>
        <c:crosses val="autoZero"/>
        <c:auto val="1"/>
        <c:lblAlgn val="ctr"/>
        <c:lblOffset val="100"/>
        <c:noMultiLvlLbl val="0"/>
      </c:catAx>
      <c:valAx>
        <c:axId val="4541956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000" baseline="0" dirty="0">
                    <a:solidFill>
                      <a:sysClr val="windowText" lastClr="000000"/>
                    </a:solidFill>
                  </a:rPr>
                  <a:t># of  Trust Companies</a:t>
                </a:r>
              </a:p>
            </c:rich>
          </c:tx>
          <c:layout>
            <c:manualLayout>
              <c:xMode val="edge"/>
              <c:yMode val="edge"/>
              <c:x val="4.3812540178633626E-2"/>
              <c:y val="0.1584088917625845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000" b="1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8312223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3045711861536344"/>
          <c:y val="0.87350106267379635"/>
          <c:w val="0.74491438960512846"/>
          <c:h val="0.105515329324234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31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920" cy="4798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814" tIns="48407" rIns="96814" bIns="48407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5280" y="0"/>
            <a:ext cx="3169920" cy="4798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814" tIns="48407" rIns="96814" bIns="48407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391"/>
            <a:ext cx="3169920" cy="4798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814" tIns="48407" rIns="96814" bIns="48407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5280" y="9121391"/>
            <a:ext cx="3169920" cy="4798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814" tIns="48407" rIns="96814" bIns="48407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CF18B282-71DB-448F-BE0A-7C10064BE9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4596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79810"/>
          </a:xfrm>
          <a:prstGeom prst="rect">
            <a:avLst/>
          </a:prstGeom>
        </p:spPr>
        <p:txBody>
          <a:bodyPr vert="horz" lIns="96814" tIns="48407" rIns="96814" bIns="48407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79810"/>
          </a:xfrm>
          <a:prstGeom prst="rect">
            <a:avLst/>
          </a:prstGeom>
        </p:spPr>
        <p:txBody>
          <a:bodyPr vert="horz" lIns="96814" tIns="48407" rIns="96814" bIns="48407" rtlCol="0"/>
          <a:lstStyle>
            <a:lvl1pPr algn="r">
              <a:defRPr sz="1200" smtClean="0"/>
            </a:lvl1pPr>
          </a:lstStyle>
          <a:p>
            <a:pPr>
              <a:defRPr/>
            </a:pPr>
            <a:fld id="{D037D96A-3A38-4211-88F5-BDBC82E950EF}" type="datetimeFigureOut">
              <a:rPr lang="en-US"/>
              <a:pPr>
                <a:defRPr/>
              </a:pPr>
              <a:t>09/18/2024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814" tIns="48407" rIns="96814" bIns="48407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696"/>
            <a:ext cx="5852160" cy="4319954"/>
          </a:xfrm>
          <a:prstGeom prst="rect">
            <a:avLst/>
          </a:prstGeom>
        </p:spPr>
        <p:txBody>
          <a:bodyPr vert="horz" lIns="96814" tIns="48407" rIns="96814" bIns="48407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719"/>
            <a:ext cx="3169920" cy="479809"/>
          </a:xfrm>
          <a:prstGeom prst="rect">
            <a:avLst/>
          </a:prstGeom>
        </p:spPr>
        <p:txBody>
          <a:bodyPr vert="horz" lIns="96814" tIns="48407" rIns="96814" bIns="48407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719"/>
            <a:ext cx="3169920" cy="479809"/>
          </a:xfrm>
          <a:prstGeom prst="rect">
            <a:avLst/>
          </a:prstGeom>
        </p:spPr>
        <p:txBody>
          <a:bodyPr vert="horz" lIns="96814" tIns="48407" rIns="96814" bIns="48407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277B8A3-360C-4DFA-A7AD-78650AEEC9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8683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UPDATED 8/1//24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48507">
              <a:defRPr/>
            </a:pPr>
            <a:fld id="{E277B8A3-360C-4DFA-A7AD-78650AEEC98C}" type="slidenum">
              <a:rPr lang="en-US">
                <a:solidFill>
                  <a:prstClr val="black"/>
                </a:solidFill>
              </a:rPr>
              <a:pPr defTabSz="948507">
                <a:defRPr/>
              </a:pPr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891355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UPDATED 8/1/24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277B8A3-360C-4DFA-A7AD-78650AEEC98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1418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lvl="1" indent="0">
              <a:buFont typeface="Arial" panose="020B0604020202020204" pitchFamily="34" charset="0"/>
              <a:buNone/>
            </a:pPr>
            <a:r>
              <a:rPr lang="en-US" dirty="0"/>
              <a:t>UPDATED 8/1/24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277B8A3-360C-4DFA-A7AD-78650AEEC98C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34584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UPDATED 8/1/24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277B8A3-360C-4DFA-A7AD-78650AEEC98C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70141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UPDATED 8/1/24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277B8A3-360C-4DFA-A7AD-78650AEEC98C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59442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277B8A3-360C-4DFA-A7AD-78650AEEC98C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787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UPDATED 7/29/24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277B8A3-360C-4DFA-A7AD-78650AEEC98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4527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UPDATED 8/1/24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277B8A3-360C-4DFA-A7AD-78650AEEC98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3323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/>
              <a:t>UPDATED 8/1/24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277B8A3-360C-4DFA-A7AD-78650AEEC98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2549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/>
              <a:t>UPDATED 8/1/24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277B8A3-360C-4DFA-A7AD-78650AEEC98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0769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UPDATED 8/1/24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277B8A3-360C-4DFA-A7AD-78650AEEC98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7832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UPDATED 8/1/24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277B8A3-360C-4DFA-A7AD-78650AEEC98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5471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UPDATED 8/1/24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277B8A3-360C-4DFA-A7AD-78650AEEC98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3800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UPDATED 8/1/24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277B8A3-360C-4DFA-A7AD-78650AEEC98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9637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1"/>
          <p:cNvSpPr>
            <a:spLocks noChangeArrowheads="1"/>
          </p:cNvSpPr>
          <p:nvPr/>
        </p:nvSpPr>
        <p:spPr bwMode="auto">
          <a:xfrm>
            <a:off x="0" y="2895600"/>
            <a:ext cx="9144000" cy="39624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5" name="Rectangle 12"/>
          <p:cNvSpPr>
            <a:spLocks noChangeArrowheads="1"/>
          </p:cNvSpPr>
          <p:nvPr/>
        </p:nvSpPr>
        <p:spPr bwMode="white">
          <a:xfrm>
            <a:off x="0" y="6548438"/>
            <a:ext cx="9144000" cy="309562"/>
          </a:xfrm>
          <a:prstGeom prst="rect">
            <a:avLst/>
          </a:prstGeom>
          <a:solidFill>
            <a:srgbClr val="0076B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6" name="Rectangle 13"/>
          <p:cNvSpPr>
            <a:spLocks noChangeArrowheads="1"/>
          </p:cNvSpPr>
          <p:nvPr/>
        </p:nvSpPr>
        <p:spPr bwMode="white">
          <a:xfrm>
            <a:off x="0" y="-1588"/>
            <a:ext cx="9144000" cy="3201988"/>
          </a:xfrm>
          <a:prstGeom prst="rect">
            <a:avLst/>
          </a:prstGeom>
          <a:solidFill>
            <a:srgbClr val="0076B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ltGray">
          <a:xfrm>
            <a:off x="0" y="3200400"/>
            <a:ext cx="9144000" cy="103188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ltGray">
          <a:xfrm>
            <a:off x="0" y="3303588"/>
            <a:ext cx="9144000" cy="104775"/>
          </a:xfrm>
          <a:prstGeom prst="rect">
            <a:avLst/>
          </a:prstGeom>
          <a:solidFill>
            <a:srgbClr val="C8D7E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685800" y="1712913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84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267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9" name="Rectangle 1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latin typeface="Arial Black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latin typeface="Arial Black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latin typeface="Arial Black" pitchFamily="34" charset="0"/>
              </a:defRPr>
            </a:lvl1pPr>
          </a:lstStyle>
          <a:p>
            <a:pPr>
              <a:defRPr/>
            </a:pPr>
            <a:fld id="{5888CFD5-0BB5-442C-81D2-B10C9293C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568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0AC270-0143-4AFA-A9D9-0039579073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372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304800"/>
            <a:ext cx="2152650" cy="5943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304800"/>
            <a:ext cx="6305550" cy="5943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AE16E5-3FD1-4416-A37F-15430CE937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868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37F3FF-FC72-4926-8EFA-91CEDA3215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979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8141C2-3463-49AC-8AAC-C7002FE7FD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072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2133600"/>
            <a:ext cx="41529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2133600"/>
            <a:ext cx="41529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59EA25-D7D0-415D-83BD-866EED2FF1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364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50F92D-58BE-4ACA-B2C9-ADAD9AB60C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622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D62E39-F983-472B-8E17-904B6DA809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885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106173-A544-49BF-AFB4-3AA0BE863A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741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131CDB-D7D7-4F0D-8D62-F823722829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916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494602-15BA-4438-A91C-7F3CF5B6BE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851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027" name="Rectangle 4"/>
          <p:cNvSpPr>
            <a:spLocks noChangeArrowheads="1"/>
          </p:cNvSpPr>
          <p:nvPr/>
        </p:nvSpPr>
        <p:spPr bwMode="white">
          <a:xfrm>
            <a:off x="0" y="6548438"/>
            <a:ext cx="9144000" cy="309562"/>
          </a:xfrm>
          <a:prstGeom prst="rect">
            <a:avLst/>
          </a:prstGeom>
          <a:solidFill>
            <a:srgbClr val="0076B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028" name="Rectangle 5"/>
          <p:cNvSpPr>
            <a:spLocks noChangeArrowheads="1"/>
          </p:cNvSpPr>
          <p:nvPr/>
        </p:nvSpPr>
        <p:spPr bwMode="white">
          <a:xfrm>
            <a:off x="0" y="-1588"/>
            <a:ext cx="9144000" cy="1611313"/>
          </a:xfrm>
          <a:prstGeom prst="rect">
            <a:avLst/>
          </a:prstGeom>
          <a:solidFill>
            <a:srgbClr val="0076B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029" name="Rectangle 7"/>
          <p:cNvSpPr>
            <a:spLocks noChangeArrowheads="1"/>
          </p:cNvSpPr>
          <p:nvPr/>
        </p:nvSpPr>
        <p:spPr bwMode="ltGray">
          <a:xfrm>
            <a:off x="0" y="1609725"/>
            <a:ext cx="9144000" cy="103188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030" name="Rectangle 8"/>
          <p:cNvSpPr>
            <a:spLocks noChangeArrowheads="1"/>
          </p:cNvSpPr>
          <p:nvPr/>
        </p:nvSpPr>
        <p:spPr bwMode="ltGray">
          <a:xfrm>
            <a:off x="0" y="1712913"/>
            <a:ext cx="9144000" cy="104775"/>
          </a:xfrm>
          <a:prstGeom prst="rect">
            <a:avLst/>
          </a:prstGeom>
          <a:solidFill>
            <a:srgbClr val="C8D7E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031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304800"/>
            <a:ext cx="8610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32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2133600"/>
            <a:ext cx="8458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61" name="Rectangle 1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50000"/>
              </a:spcBef>
              <a:defRPr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62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008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50000"/>
              </a:spcBef>
              <a:defRPr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63" name="Rectangle 1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50000"/>
              </a:spcBef>
              <a:defRPr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D7AF831-E3C2-4E6A-9E62-FA1D91FA1A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Calibri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Calibri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Calibri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Calibr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Calibri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Calibri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Calibri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76BC"/>
        </a:buClr>
        <a:buChar char="•"/>
        <a:defRPr kumimoji="1"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76BC"/>
        </a:buClr>
        <a:buChar char="•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0076BC"/>
        </a:buClr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0076BC"/>
        </a:buClr>
        <a:buChar char="•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0076BC"/>
        </a:buClr>
        <a:buChar char="•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0076BC"/>
        </a:buClr>
        <a:buChar char="•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0076BC"/>
        </a:buClr>
        <a:buChar char="•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0076BC"/>
        </a:buClr>
        <a:buChar char="•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0076BC"/>
        </a:buClr>
        <a:buChar char="•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Trust Company Profile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E37F3FF-FC72-4926-8EFA-91CEDA3215F3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00000000-0008-0000-0000-00000C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1197762"/>
              </p:ext>
            </p:extLst>
          </p:nvPr>
        </p:nvGraphicFramePr>
        <p:xfrm>
          <a:off x="0" y="1752600"/>
          <a:ext cx="91440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091105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Trust Company Composite Ratings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D62E39-F983-472B-8E17-904B6DA809C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000-000005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2348148"/>
              </p:ext>
            </p:extLst>
          </p:nvPr>
        </p:nvGraphicFramePr>
        <p:xfrm>
          <a:off x="0" y="1524000"/>
          <a:ext cx="89154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629770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Trust Company Examination Stats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D62E39-F983-472B-8E17-904B6DA809C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0000000-0008-0000-0000-00000B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17749440"/>
              </p:ext>
            </p:extLst>
          </p:nvPr>
        </p:nvGraphicFramePr>
        <p:xfrm>
          <a:off x="0" y="1600200"/>
          <a:ext cx="91440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804AFE55-6133-63AB-5B23-6B41AD4E1D85}"/>
              </a:ext>
            </a:extLst>
          </p:cNvPr>
          <p:cNvSpPr txBox="1"/>
          <p:nvPr/>
        </p:nvSpPr>
        <p:spPr>
          <a:xfrm>
            <a:off x="1490066" y="6123801"/>
            <a:ext cx="61638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*2024 data reflects examinations completed, in progress, and scheduled for calendar year 2024.  </a:t>
            </a:r>
          </a:p>
        </p:txBody>
      </p:sp>
    </p:spTree>
    <p:extLst>
      <p:ext uri="{BB962C8B-B14F-4D97-AF65-F5344CB8AC3E}">
        <p14:creationId xmlns:p14="http://schemas.microsoft.com/office/powerpoint/2010/main" val="30358451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Trust Examination Staff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D62E39-F983-472B-8E17-904B6DA809C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000-00000F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28030439"/>
              </p:ext>
            </p:extLst>
          </p:nvPr>
        </p:nvGraphicFramePr>
        <p:xfrm>
          <a:off x="0" y="1600200"/>
          <a:ext cx="9067799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340899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Trust Service Offices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D62E39-F983-472B-8E17-904B6DA809C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0000000-0008-0000-0000-00001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79860706"/>
              </p:ext>
            </p:extLst>
          </p:nvPr>
        </p:nvGraphicFramePr>
        <p:xfrm>
          <a:off x="0" y="1447800"/>
          <a:ext cx="9143999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018701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1025B3-ABD3-4D2F-8905-05CA3014A1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Special Purpose Entities (SPE)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CAAC0B5-CF34-4DC1-95B7-185BA14022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D62E39-F983-472B-8E17-904B6DA809CB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20F92C8E-51A1-467E-8712-6225BAB8AEE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93720005"/>
              </p:ext>
            </p:extLst>
          </p:nvPr>
        </p:nvGraphicFramePr>
        <p:xfrm>
          <a:off x="0" y="1676400"/>
          <a:ext cx="89916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21116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Trust Department Profile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D62E39-F983-472B-8E17-904B6DA809C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000-00000E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801095"/>
              </p:ext>
            </p:extLst>
          </p:nvPr>
        </p:nvGraphicFramePr>
        <p:xfrm>
          <a:off x="0" y="1828800"/>
          <a:ext cx="91440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35897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 vs. Private Trust Companies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37F3FF-FC72-4926-8EFA-91CEDA3215F3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00000000-0008-0000-0000-000003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3659728"/>
              </p:ext>
            </p:extLst>
          </p:nvPr>
        </p:nvGraphicFramePr>
        <p:xfrm>
          <a:off x="0" y="1600200"/>
          <a:ext cx="91440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937197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Trust Staffing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D62E39-F983-472B-8E17-904B6DA809C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000-000009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7172340"/>
              </p:ext>
            </p:extLst>
          </p:nvPr>
        </p:nvGraphicFramePr>
        <p:xfrm>
          <a:off x="0" y="1659466"/>
          <a:ext cx="8534400" cy="48937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401391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2054DB-CF50-4625-AB09-F9B8D4188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Trust Staffing Trends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B619BD0-E569-473E-860B-85D0E2367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D62E39-F983-472B-8E17-904B6DA809C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ABAC61F6-8E90-4351-8EEE-0334E5C3D3B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45371454"/>
              </p:ext>
            </p:extLst>
          </p:nvPr>
        </p:nvGraphicFramePr>
        <p:xfrm>
          <a:off x="0" y="1600200"/>
          <a:ext cx="91440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378408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FF"/>
                </a:solidFill>
              </a:rPr>
              <a:t>Public vs. Private Trust Assets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D62E39-F983-472B-8E17-904B6DA809C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0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53771309"/>
              </p:ext>
            </p:extLst>
          </p:nvPr>
        </p:nvGraphicFramePr>
        <p:xfrm>
          <a:off x="0" y="1600200"/>
          <a:ext cx="90678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264948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FF"/>
                </a:solidFill>
              </a:rPr>
              <a:t>Managed vs. Non-Managed Assets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D62E39-F983-472B-8E17-904B6DA809C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85966182"/>
              </p:ext>
            </p:extLst>
          </p:nvPr>
        </p:nvGraphicFramePr>
        <p:xfrm>
          <a:off x="0" y="1600200"/>
          <a:ext cx="86106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322294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Trust Company Situs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D62E39-F983-472B-8E17-904B6DA809C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65451732"/>
              </p:ext>
            </p:extLst>
          </p:nvPr>
        </p:nvGraphicFramePr>
        <p:xfrm>
          <a:off x="0" y="1600200"/>
          <a:ext cx="88392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67216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49C120-BE84-4E37-BEFF-DC91585383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304800"/>
            <a:ext cx="8763000" cy="1143000"/>
          </a:xfrm>
        </p:spPr>
        <p:txBody>
          <a:bodyPr/>
          <a:lstStyle/>
          <a:p>
            <a:r>
              <a:rPr lang="en-US" dirty="0"/>
              <a:t>Private vs. Public Active Situs Trends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C629950-68D1-4EBA-943F-68BC8C854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D62E39-F983-472B-8E17-904B6DA809C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CF9FA24-9EFE-41FD-BACE-6EA3B043372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64680326"/>
              </p:ext>
            </p:extLst>
          </p:nvPr>
        </p:nvGraphicFramePr>
        <p:xfrm>
          <a:off x="-207461" y="1752600"/>
          <a:ext cx="89916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02681494"/>
      </p:ext>
    </p:extLst>
  </p:cSld>
  <p:clrMapOvr>
    <a:masterClrMapping/>
  </p:clrMapOvr>
</p:sld>
</file>

<file path=ppt/theme/theme1.xml><?xml version="1.0" encoding="utf-8"?>
<a:theme xmlns:a="http://schemas.openxmlformats.org/drawingml/2006/main" name="DLR_Template5 10 11">
  <a:themeElements>
    <a:clrScheme name="Zesty.pot 8">
      <a:dk1>
        <a:srgbClr val="000000"/>
      </a:dk1>
      <a:lt1>
        <a:srgbClr val="FF9900"/>
      </a:lt1>
      <a:dk2>
        <a:srgbClr val="FFFFFF"/>
      </a:dk2>
      <a:lt2>
        <a:srgbClr val="000000"/>
      </a:lt2>
      <a:accent1>
        <a:srgbClr val="FF0000"/>
      </a:accent1>
      <a:accent2>
        <a:srgbClr val="800080"/>
      </a:accent2>
      <a:accent3>
        <a:srgbClr val="FFCAAA"/>
      </a:accent3>
      <a:accent4>
        <a:srgbClr val="000000"/>
      </a:accent4>
      <a:accent5>
        <a:srgbClr val="FFAAAA"/>
      </a:accent5>
      <a:accent6>
        <a:srgbClr val="730073"/>
      </a:accent6>
      <a:hlink>
        <a:srgbClr val="A50021"/>
      </a:hlink>
      <a:folHlink>
        <a:srgbClr val="996600"/>
      </a:folHlink>
    </a:clrScheme>
    <a:fontScheme name="Zesty.pot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Zesty.pot 1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esty.pot 2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C3399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ADCA"/>
        </a:accent5>
        <a:accent6>
          <a:srgbClr val="00005C"/>
        </a:accent6>
        <a:hlink>
          <a:srgbClr val="CC66FF"/>
        </a:hlink>
        <a:folHlink>
          <a:srgbClr val="6600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esty.pot 3">
        <a:dk1>
          <a:srgbClr val="000000"/>
        </a:dk1>
        <a:lt1>
          <a:srgbClr val="FFFFFF"/>
        </a:lt1>
        <a:dk2>
          <a:srgbClr val="F8F8F8"/>
        </a:dk2>
        <a:lt2>
          <a:srgbClr val="336699"/>
        </a:lt2>
        <a:accent1>
          <a:srgbClr val="0099FF"/>
        </a:accent1>
        <a:accent2>
          <a:srgbClr val="33CCCC"/>
        </a:accent2>
        <a:accent3>
          <a:srgbClr val="FFFFFF"/>
        </a:accent3>
        <a:accent4>
          <a:srgbClr val="000000"/>
        </a:accent4>
        <a:accent5>
          <a:srgbClr val="AACAFF"/>
        </a:accent5>
        <a:accent6>
          <a:srgbClr val="2DB9B9"/>
        </a:accent6>
        <a:hlink>
          <a:srgbClr val="CC00CC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esty.pot 4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0000"/>
        </a:accent1>
        <a:accent2>
          <a:srgbClr val="008000"/>
        </a:accent2>
        <a:accent3>
          <a:srgbClr val="FFFFFF"/>
        </a:accent3>
        <a:accent4>
          <a:srgbClr val="000000"/>
        </a:accent4>
        <a:accent5>
          <a:srgbClr val="FFAAAA"/>
        </a:accent5>
        <a:accent6>
          <a:srgbClr val="007300"/>
        </a:accent6>
        <a:hlink>
          <a:srgbClr val="FFFFFF"/>
        </a:hlink>
        <a:folHlink>
          <a:srgbClr val="00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esty.pot 5">
        <a:dk1>
          <a:srgbClr val="000000"/>
        </a:dk1>
        <a:lt1>
          <a:srgbClr val="FFFFCC"/>
        </a:lt1>
        <a:dk2>
          <a:srgbClr val="FFFFFF"/>
        </a:dk2>
        <a:lt2>
          <a:srgbClr val="C58051"/>
        </a:lt2>
        <a:accent1>
          <a:srgbClr val="99CC00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CAE2AA"/>
        </a:accent5>
        <a:accent6>
          <a:srgbClr val="730000"/>
        </a:accent6>
        <a:hlink>
          <a:srgbClr val="FF00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esty.pot 6">
        <a:dk1>
          <a:srgbClr val="000000"/>
        </a:dk1>
        <a:lt1>
          <a:srgbClr val="FFFFFF"/>
        </a:lt1>
        <a:dk2>
          <a:srgbClr val="000066"/>
        </a:dk2>
        <a:lt2>
          <a:srgbClr val="FFFFFF"/>
        </a:lt2>
        <a:accent1>
          <a:srgbClr val="F8F8F8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FBFBFB"/>
        </a:accent5>
        <a:accent6>
          <a:srgbClr val="005CE7"/>
        </a:accent6>
        <a:hlink>
          <a:srgbClr val="FF0033"/>
        </a:hlink>
        <a:folHlink>
          <a:srgbClr val="00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esty.pot 7">
        <a:dk1>
          <a:srgbClr val="0000CC"/>
        </a:dk1>
        <a:lt1>
          <a:srgbClr val="FFFF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0066"/>
        </a:accent2>
        <a:accent3>
          <a:srgbClr val="AAAAAA"/>
        </a:accent3>
        <a:accent4>
          <a:srgbClr val="DADADA"/>
        </a:accent4>
        <a:accent5>
          <a:srgbClr val="ADB8FF"/>
        </a:accent5>
        <a:accent6>
          <a:srgbClr val="00005C"/>
        </a:accent6>
        <a:hlink>
          <a:srgbClr val="333399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esty.pot 8">
        <a:dk1>
          <a:srgbClr val="000000"/>
        </a:dk1>
        <a:lt1>
          <a:srgbClr val="FF9900"/>
        </a:lt1>
        <a:dk2>
          <a:srgbClr val="FFFFFF"/>
        </a:dk2>
        <a:lt2>
          <a:srgbClr val="000000"/>
        </a:lt2>
        <a:accent1>
          <a:srgbClr val="FF0000"/>
        </a:accent1>
        <a:accent2>
          <a:srgbClr val="800080"/>
        </a:accent2>
        <a:accent3>
          <a:srgbClr val="FFCAAA"/>
        </a:accent3>
        <a:accent4>
          <a:srgbClr val="000000"/>
        </a:accent4>
        <a:accent5>
          <a:srgbClr val="FFAAAA"/>
        </a:accent5>
        <a:accent6>
          <a:srgbClr val="730073"/>
        </a:accent6>
        <a:hlink>
          <a:srgbClr val="A50021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esty.pot 9">
        <a:dk1>
          <a:srgbClr val="000000"/>
        </a:dk1>
        <a:lt1>
          <a:srgbClr val="FFFFFF"/>
        </a:lt1>
        <a:dk2>
          <a:srgbClr val="FFFFFF"/>
        </a:dk2>
        <a:lt2>
          <a:srgbClr val="FF9900"/>
        </a:lt2>
        <a:accent1>
          <a:srgbClr val="FF0000"/>
        </a:accent1>
        <a:accent2>
          <a:srgbClr val="800080"/>
        </a:accent2>
        <a:accent3>
          <a:srgbClr val="FFFFFF"/>
        </a:accent3>
        <a:accent4>
          <a:srgbClr val="000000"/>
        </a:accent4>
        <a:accent5>
          <a:srgbClr val="FFAAAA"/>
        </a:accent5>
        <a:accent6>
          <a:srgbClr val="730073"/>
        </a:accent6>
        <a:hlink>
          <a:srgbClr val="A50021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DLR_Template5 10 11</Template>
  <TotalTime>10455</TotalTime>
  <Words>344</Words>
  <Application>Microsoft Office PowerPoint</Application>
  <PresentationFormat>On-screen Show (4:3)</PresentationFormat>
  <Paragraphs>253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Arial Black</vt:lpstr>
      <vt:lpstr>Calibri</vt:lpstr>
      <vt:lpstr>Times New Roman</vt:lpstr>
      <vt:lpstr>DLR_Template5 10 11</vt:lpstr>
      <vt:lpstr>Trust Company Profile</vt:lpstr>
      <vt:lpstr>Trust Department Profile</vt:lpstr>
      <vt:lpstr>Public vs. Private Trust Companies</vt:lpstr>
      <vt:lpstr>Trust Staffing</vt:lpstr>
      <vt:lpstr>Trust Staffing Trends</vt:lpstr>
      <vt:lpstr>Public vs. Private Trust Assets</vt:lpstr>
      <vt:lpstr>Managed vs. Non-Managed Assets </vt:lpstr>
      <vt:lpstr>Trust Company Situs</vt:lpstr>
      <vt:lpstr>Private vs. Public Active Situs Trends</vt:lpstr>
      <vt:lpstr>Trust Company Composite Ratings</vt:lpstr>
      <vt:lpstr>Trust Company Examination Stats</vt:lpstr>
      <vt:lpstr>Trust Examination Staff </vt:lpstr>
      <vt:lpstr>Trust Service Offices</vt:lpstr>
      <vt:lpstr>Special Purpose Entities (SPE)</vt:lpstr>
    </vt:vector>
  </TitlesOfParts>
  <Company>State of South Dakota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Jordan LaBrie</dc:creator>
  <cp:lastModifiedBy>Afdahl, Bret</cp:lastModifiedBy>
  <cp:revision>189</cp:revision>
  <cp:lastPrinted>2022-11-17T16:01:32Z</cp:lastPrinted>
  <dcterms:created xsi:type="dcterms:W3CDTF">2013-01-23T15:05:36Z</dcterms:created>
  <dcterms:modified xsi:type="dcterms:W3CDTF">2024-09-18T16:05:12Z</dcterms:modified>
</cp:coreProperties>
</file>