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autoCompressPictures="0">
  <p:sldMasterIdLst>
    <p:sldMasterId id="2147483648" r:id="rId1"/>
  </p:sldMasterIdLst>
  <p:notesMasterIdLst>
    <p:notesMasterId r:id="rId34"/>
  </p:notesMasterIdLst>
  <p:handoutMasterIdLst>
    <p:handoutMasterId r:id="rId35"/>
  </p:handoutMasterIdLst>
  <p:sldIdLst>
    <p:sldId id="256" r:id="rId2"/>
    <p:sldId id="258" r:id="rId3"/>
    <p:sldId id="352" r:id="rId4"/>
    <p:sldId id="257" r:id="rId5"/>
    <p:sldId id="623" r:id="rId6"/>
    <p:sldId id="631" r:id="rId7"/>
    <p:sldId id="617" r:id="rId8"/>
    <p:sldId id="624" r:id="rId9"/>
    <p:sldId id="616" r:id="rId10"/>
    <p:sldId id="618" r:id="rId11"/>
    <p:sldId id="619" r:id="rId12"/>
    <p:sldId id="620" r:id="rId13"/>
    <p:sldId id="283" r:id="rId14"/>
    <p:sldId id="259" r:id="rId15"/>
    <p:sldId id="260" r:id="rId16"/>
    <p:sldId id="600" r:id="rId17"/>
    <p:sldId id="279" r:id="rId18"/>
    <p:sldId id="612" r:id="rId19"/>
    <p:sldId id="280" r:id="rId20"/>
    <p:sldId id="266" r:id="rId21"/>
    <p:sldId id="603" r:id="rId22"/>
    <p:sldId id="580" r:id="rId23"/>
    <p:sldId id="621" r:id="rId24"/>
    <p:sldId id="626" r:id="rId25"/>
    <p:sldId id="627" r:id="rId26"/>
    <p:sldId id="628" r:id="rId27"/>
    <p:sldId id="629" r:id="rId28"/>
    <p:sldId id="625" r:id="rId29"/>
    <p:sldId id="365" r:id="rId30"/>
    <p:sldId id="630" r:id="rId31"/>
    <p:sldId id="453" r:id="rId32"/>
    <p:sldId id="613" r:id="rId33"/>
  </p:sldIdLst>
  <p:sldSz cx="9144000" cy="5143500" type="screen16x9"/>
  <p:notesSz cx="6950075" cy="9236075"/>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98" autoAdjust="0"/>
    <p:restoredTop sz="94513" autoAdjust="0"/>
  </p:normalViewPr>
  <p:slideViewPr>
    <p:cSldViewPr snapToGrid="0" snapToObjects="1">
      <p:cViewPr varScale="1">
        <p:scale>
          <a:sx n="140" d="100"/>
          <a:sy n="140" d="100"/>
        </p:scale>
        <p:origin x="240" y="192"/>
      </p:cViewPr>
      <p:guideLst>
        <p:guide orient="horz" pos="1620"/>
        <p:guide pos="2880"/>
      </p:guideLst>
    </p:cSldViewPr>
  </p:slideViewPr>
  <p:outlineViewPr>
    <p:cViewPr>
      <p:scale>
        <a:sx n="33" d="100"/>
        <a:sy n="33" d="100"/>
      </p:scale>
      <p:origin x="58"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9CDACE0E-8746-4F04-9272-9569110D20C7}" type="datetimeFigureOut">
              <a:rPr lang="en-US" smtClean="0"/>
              <a:t>10/9/24</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25876A0F-C054-4D04-9A32-B0BFE6713319}" type="slidenum">
              <a:rPr lang="en-US" smtClean="0"/>
              <a:t>‹#›</a:t>
            </a:fld>
            <a:endParaRPr lang="en-US"/>
          </a:p>
        </p:txBody>
      </p:sp>
    </p:spTree>
    <p:extLst>
      <p:ext uri="{BB962C8B-B14F-4D97-AF65-F5344CB8AC3E}">
        <p14:creationId xmlns:p14="http://schemas.microsoft.com/office/powerpoint/2010/main" val="3067192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C1CAF789-7B1B-47BD-A147-FD2A420620F2}" type="datetimeFigureOut">
              <a:rPr lang="en-US" smtClean="0"/>
              <a:t>10/9/24</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7D55F313-FD5D-4D6D-80F1-015AE5C0BCA3}" type="slidenum">
              <a:rPr lang="en-US" smtClean="0"/>
              <a:t>‹#›</a:t>
            </a:fld>
            <a:endParaRPr lang="en-US"/>
          </a:p>
        </p:txBody>
      </p:sp>
    </p:spTree>
    <p:extLst>
      <p:ext uri="{BB962C8B-B14F-4D97-AF65-F5344CB8AC3E}">
        <p14:creationId xmlns:p14="http://schemas.microsoft.com/office/powerpoint/2010/main" val="106668492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D55F313-FD5D-4D6D-80F1-015AE5C0BCA3}" type="slidenum">
              <a:rPr lang="en-US" smtClean="0"/>
              <a:t>0</a:t>
            </a:fld>
            <a:endParaRPr lang="en-US"/>
          </a:p>
        </p:txBody>
      </p:sp>
    </p:spTree>
    <p:extLst>
      <p:ext uri="{BB962C8B-B14F-4D97-AF65-F5344CB8AC3E}">
        <p14:creationId xmlns:p14="http://schemas.microsoft.com/office/powerpoint/2010/main" val="2915468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55F313-FD5D-4D6D-80F1-015AE5C0BCA3}" type="slidenum">
              <a:rPr lang="en-US" smtClean="0"/>
              <a:t>11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4431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D55F313-FD5D-4D6D-80F1-015AE5C0BCA3}" type="slidenum">
              <a:rPr lang="en-US" smtClean="0"/>
              <a:t>12</a:t>
            </a:fld>
            <a:endParaRPr lang="en-US"/>
          </a:p>
        </p:txBody>
      </p:sp>
    </p:spTree>
    <p:extLst>
      <p:ext uri="{BB962C8B-B14F-4D97-AF65-F5344CB8AC3E}">
        <p14:creationId xmlns:p14="http://schemas.microsoft.com/office/powerpoint/2010/main" val="737959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D55F313-FD5D-4D6D-80F1-015AE5C0BCA3}" type="slidenum">
              <a:rPr lang="en-US" smtClean="0"/>
              <a:t>13</a:t>
            </a:fld>
            <a:endParaRPr lang="en-US"/>
          </a:p>
        </p:txBody>
      </p:sp>
    </p:spTree>
    <p:extLst>
      <p:ext uri="{BB962C8B-B14F-4D97-AF65-F5344CB8AC3E}">
        <p14:creationId xmlns:p14="http://schemas.microsoft.com/office/powerpoint/2010/main" val="3391367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D55F313-FD5D-4D6D-80F1-015AE5C0BCA3}" type="slidenum">
              <a:rPr lang="en-US" smtClean="0"/>
              <a:t>14</a:t>
            </a:fld>
            <a:endParaRPr lang="en-US"/>
          </a:p>
        </p:txBody>
      </p:sp>
    </p:spTree>
    <p:extLst>
      <p:ext uri="{BB962C8B-B14F-4D97-AF65-F5344CB8AC3E}">
        <p14:creationId xmlns:p14="http://schemas.microsoft.com/office/powerpoint/2010/main" val="3355634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00" dirty="0"/>
              <a:t>Turns</a:t>
            </a:r>
            <a:r>
              <a:rPr lang="en-US" sz="200" baseline="0" dirty="0"/>
              <a:t> traditional ownership on it’s head….</a:t>
            </a:r>
            <a:endParaRPr lang="en-US" sz="200" dirty="0"/>
          </a:p>
          <a:p>
            <a:endParaRPr lang="en-US" dirty="0"/>
          </a:p>
        </p:txBody>
      </p:sp>
      <p:sp>
        <p:nvSpPr>
          <p:cNvPr id="4" name="Slide Number Placeholder 3"/>
          <p:cNvSpPr>
            <a:spLocks noGrp="1"/>
          </p:cNvSpPr>
          <p:nvPr>
            <p:ph type="sldNum" sz="quarter" idx="10"/>
          </p:nvPr>
        </p:nvSpPr>
        <p:spPr/>
        <p:txBody>
          <a:bodyPr/>
          <a:lstStyle/>
          <a:p>
            <a:fld id="{15DCB35F-9255-431D-A7F0-2F2EFE4D6ED2}" type="slidenum">
              <a:rPr lang="en-US" smtClean="0"/>
              <a:t>15</a:t>
            </a:fld>
            <a:endParaRPr lang="en-US" dirty="0"/>
          </a:p>
        </p:txBody>
      </p:sp>
    </p:spTree>
    <p:extLst>
      <p:ext uri="{BB962C8B-B14F-4D97-AF65-F5344CB8AC3E}">
        <p14:creationId xmlns:p14="http://schemas.microsoft.com/office/powerpoint/2010/main" val="1953607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651ffe2c6_0_50:notes"/>
          <p:cNvSpPr>
            <a:spLocks noGrp="1" noRot="1" noChangeAspect="1"/>
          </p:cNvSpPr>
          <p:nvPr>
            <p:ph type="sldImg" idx="2"/>
          </p:nvPr>
        </p:nvSpPr>
        <p:spPr>
          <a:xfrm>
            <a:off x="357188" y="674688"/>
            <a:ext cx="5994400" cy="3373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4651ffe2c6_0_50:notes"/>
          <p:cNvSpPr txBox="1">
            <a:spLocks noGrp="1"/>
          </p:cNvSpPr>
          <p:nvPr>
            <p:ph type="body" idx="1"/>
          </p:nvPr>
        </p:nvSpPr>
        <p:spPr>
          <a:xfrm>
            <a:off x="670892" y="4272197"/>
            <a:ext cx="5367000" cy="4047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 sz="1200" b="1" i="0" u="none" strike="noStrike" cap="none">
                <a:solidFill>
                  <a:schemeClr val="dk1"/>
                </a:solidFill>
                <a:latin typeface="Calibri"/>
                <a:ea typeface="Calibri"/>
                <a:cs typeface="Calibri"/>
                <a:sym typeface="Calibri"/>
              </a:rPr>
              <a:t>Post Conversion</a:t>
            </a:r>
            <a:endParaRPr/>
          </a:p>
          <a:p>
            <a:pPr marL="0" marR="0" lvl="0" indent="0" algn="l" rtl="0">
              <a:spcBef>
                <a:spcPts val="0"/>
              </a:spcBef>
              <a:spcAft>
                <a:spcPts val="0"/>
              </a:spcAft>
              <a:buClr>
                <a:schemeClr val="dk1"/>
              </a:buClr>
              <a:buSzPts val="1200"/>
              <a:buFont typeface="Calibri"/>
              <a:buNone/>
            </a:pPr>
            <a:r>
              <a:rPr lang="en" sz="1200" b="0" i="0" u="none" strike="noStrike" cap="none">
                <a:solidFill>
                  <a:schemeClr val="dk1"/>
                </a:solidFill>
                <a:latin typeface="Calibri"/>
                <a:ea typeface="Calibri"/>
                <a:cs typeface="Calibri"/>
                <a:sym typeface="Calibri"/>
              </a:rPr>
              <a:t>Basic structure, Purpose Trust rather than people owns 100% of company, company is a c-corp benefit corp.</a:t>
            </a:r>
            <a:endParaRPr sz="1200" b="0" i="0" u="none" strike="noStrike" cap="none">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600">
                <a:solidFill>
                  <a:schemeClr val="dk1"/>
                </a:solidFill>
              </a:rPr>
              <a:t>•</a:t>
            </a:r>
            <a:endParaRPr sz="600">
              <a:solidFill>
                <a:schemeClr val="dk1"/>
              </a:solidFill>
            </a:endParaRPr>
          </a:p>
          <a:p>
            <a:pPr marL="0" marR="0" lvl="0" indent="0" algn="l" rtl="0">
              <a:spcBef>
                <a:spcPts val="0"/>
              </a:spcBef>
              <a:spcAft>
                <a:spcPts val="0"/>
              </a:spcAft>
              <a:buClr>
                <a:schemeClr val="dk1"/>
              </a:buClr>
              <a:buSzPts val="1200"/>
              <a:buFont typeface="Calibri"/>
              <a:buNone/>
            </a:pPr>
            <a:r>
              <a:rPr lang="en" sz="1200" b="0" i="0" u="none" strike="noStrike" cap="none">
                <a:solidFill>
                  <a:schemeClr val="dk1"/>
                </a:solidFill>
                <a:latin typeface="Calibri"/>
                <a:ea typeface="Calibri"/>
                <a:cs typeface="Calibri"/>
                <a:sym typeface="Calibri"/>
              </a:rPr>
              <a:t>Optional </a:t>
            </a:r>
            <a:r>
              <a:rPr lang="en" sz="2000" b="0" i="0" u="none" strike="noStrike" cap="none">
                <a:solidFill>
                  <a:schemeClr val="dk1"/>
                </a:solidFill>
                <a:latin typeface="Calibri"/>
                <a:ea typeface="Calibri"/>
                <a:cs typeface="Calibri"/>
                <a:sym typeface="Calibri"/>
              </a:rPr>
              <a:t>can allow inroad for aligned long-term investment at the company level w/out giving up control or tipping the balance of governance towards investors maximization away from mission (we’ll talk about how we structure that next).</a:t>
            </a:r>
            <a:endParaRPr/>
          </a:p>
          <a:p>
            <a:pPr marL="285750" marR="0" lvl="0" indent="-247650" algn="l" rtl="0">
              <a:spcBef>
                <a:spcPts val="0"/>
              </a:spcBef>
              <a:spcAft>
                <a:spcPts val="0"/>
              </a:spcAft>
              <a:buClr>
                <a:schemeClr val="dk1"/>
              </a:buClr>
              <a:buSzPts val="600"/>
              <a:buFont typeface="Arial"/>
              <a:buNone/>
            </a:pPr>
            <a:endParaRPr sz="600" b="0" i="0" u="none" strike="noStrike" cap="none">
              <a:solidFill>
                <a:schemeClr val="dk1"/>
              </a:solidFill>
              <a:latin typeface="Calibri"/>
              <a:ea typeface="Calibri"/>
              <a:cs typeface="Calibri"/>
              <a:sym typeface="Calibri"/>
            </a:endParaRPr>
          </a:p>
          <a:p>
            <a:pPr marL="285750" marR="0" lvl="0" indent="-247650" algn="l" rtl="0">
              <a:spcBef>
                <a:spcPts val="0"/>
              </a:spcBef>
              <a:spcAft>
                <a:spcPts val="0"/>
              </a:spcAft>
              <a:buClr>
                <a:schemeClr val="dk1"/>
              </a:buClr>
              <a:buSzPts val="600"/>
              <a:buFont typeface="Arial"/>
              <a:buNone/>
            </a:pPr>
            <a:endParaRPr sz="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8130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DELETE SLIDE FOR ESOP DECK?</a:t>
            </a:r>
          </a:p>
          <a:p>
            <a:r>
              <a:rPr lang="en-US" dirty="0"/>
              <a:t>There is a period of financing the transition</a:t>
            </a:r>
            <a:r>
              <a:rPr lang="en-US" baseline="0" dirty="0"/>
              <a:t> that looks like this.</a:t>
            </a:r>
          </a:p>
          <a:p>
            <a:endParaRPr lang="en-US" baseline="0" dirty="0"/>
          </a:p>
          <a:p>
            <a:r>
              <a:rPr lang="en-US" baseline="0" dirty="0"/>
              <a:t>First take out a loan with RSF Social Finance very mission aligned—invested in VV, East Carolina Organics, Hummingbird, </a:t>
            </a:r>
            <a:r>
              <a:rPr lang="en-US" baseline="0" dirty="0" err="1"/>
              <a:t>Guyaki</a:t>
            </a:r>
            <a:r>
              <a:rPr lang="en-US" baseline="0" dirty="0"/>
              <a:t>, Lotus Foods, etc.</a:t>
            </a:r>
          </a:p>
          <a:p>
            <a:endParaRPr lang="en-US" baseline="0" dirty="0"/>
          </a:p>
          <a:p>
            <a:r>
              <a:rPr lang="en-US" baseline="0" dirty="0"/>
              <a:t>The Trust now has more than ½ the shares to start.</a:t>
            </a:r>
          </a:p>
          <a:p>
            <a:endParaRPr lang="en-US" baseline="0" dirty="0"/>
          </a:p>
          <a:p>
            <a:r>
              <a:rPr lang="en-US" baseline="0" dirty="0"/>
              <a:t>Raise non-voting </a:t>
            </a:r>
            <a:r>
              <a:rPr lang="en-US" baseline="0" dirty="0" err="1"/>
              <a:t>perfered</a:t>
            </a:r>
            <a:r>
              <a:rPr lang="en-US" baseline="0" dirty="0"/>
              <a:t> stock from aligned community investors, as that $ comes in, pay down the loan and the </a:t>
            </a:r>
            <a:r>
              <a:rPr lang="en-US" baseline="0" dirty="0" err="1"/>
              <a:t>miniorty</a:t>
            </a:r>
            <a:r>
              <a:rPr lang="en-US" baseline="0" dirty="0"/>
              <a:t> shareholders.</a:t>
            </a:r>
          </a:p>
          <a:p>
            <a:endParaRPr lang="en-US" baseline="0" dirty="0"/>
          </a:p>
          <a:p>
            <a:r>
              <a:rPr lang="en-US" baseline="0" dirty="0"/>
              <a:t>Both minority stock shareholders and ESOP participants, up to 35 non-accredited can reinvest through preferred stock—initially small group higher minimum, overtime we are looking for ways to expand.</a:t>
            </a:r>
          </a:p>
          <a:p>
            <a:endParaRPr lang="en-US" baseline="0" dirty="0"/>
          </a:p>
          <a:p>
            <a:r>
              <a:rPr lang="en-US" baseline="0" dirty="0"/>
              <a:t>In the end Trust is 100%, other shareholders exit and loan paid off.</a:t>
            </a:r>
          </a:p>
          <a:p>
            <a:endParaRPr lang="en-US" baseline="0" dirty="0"/>
          </a:p>
          <a:p>
            <a:r>
              <a:rPr lang="en-US" baseline="0" dirty="0"/>
              <a:t>Modeled stakeholder rewards based on profitability that rise overtime as loan and shareholders are paid down.</a:t>
            </a:r>
            <a:endParaRPr lang="en-US" dirty="0"/>
          </a:p>
        </p:txBody>
      </p:sp>
      <p:sp>
        <p:nvSpPr>
          <p:cNvPr id="4" name="Slide Number Placeholder 3"/>
          <p:cNvSpPr>
            <a:spLocks noGrp="1"/>
          </p:cNvSpPr>
          <p:nvPr>
            <p:ph type="sldNum" sz="quarter" idx="10"/>
          </p:nvPr>
        </p:nvSpPr>
        <p:spPr/>
        <p:txBody>
          <a:bodyPr/>
          <a:lstStyle/>
          <a:p>
            <a:fld id="{15DCB35F-9255-431D-A7F0-2F2EFE4D6ED2}" type="slidenum">
              <a:rPr lang="en-US" smtClean="0"/>
              <a:t>17</a:t>
            </a:fld>
            <a:endParaRPr lang="en-US" dirty="0"/>
          </a:p>
        </p:txBody>
      </p:sp>
    </p:spTree>
    <p:extLst>
      <p:ext uri="{BB962C8B-B14F-4D97-AF65-F5344CB8AC3E}">
        <p14:creationId xmlns:p14="http://schemas.microsoft.com/office/powerpoint/2010/main" val="1943164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651ffe2c6_0_153:notes"/>
          <p:cNvSpPr>
            <a:spLocks noGrp="1" noRot="1" noChangeAspect="1"/>
          </p:cNvSpPr>
          <p:nvPr>
            <p:ph type="sldImg" idx="2"/>
          </p:nvPr>
        </p:nvSpPr>
        <p:spPr>
          <a:xfrm>
            <a:off x="357188" y="674688"/>
            <a:ext cx="5994400" cy="3373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4651ffe2c6_0_153:notes"/>
          <p:cNvSpPr txBox="1">
            <a:spLocks noGrp="1"/>
          </p:cNvSpPr>
          <p:nvPr>
            <p:ph type="body" idx="1"/>
          </p:nvPr>
        </p:nvSpPr>
        <p:spPr>
          <a:xfrm>
            <a:off x="670892" y="4272197"/>
            <a:ext cx="5367000" cy="40473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 sz="1200" b="0" i="0" u="none" strike="noStrike" cap="none">
                <a:solidFill>
                  <a:schemeClr val="dk1"/>
                </a:solidFill>
                <a:latin typeface="Calibri"/>
                <a:ea typeface="Calibri"/>
                <a:cs typeface="Calibri"/>
                <a:sym typeface="Calibri"/>
              </a:rPr>
              <a:t>Matt</a:t>
            </a:r>
            <a:endParaRPr/>
          </a:p>
          <a:p>
            <a:pPr marL="0" marR="0" lvl="0" indent="0" algn="l" rtl="0">
              <a:spcBef>
                <a:spcPts val="0"/>
              </a:spcBef>
              <a:spcAft>
                <a:spcPts val="0"/>
              </a:spcAft>
              <a:buClr>
                <a:schemeClr val="dk1"/>
              </a:buClr>
              <a:buSzPts val="1200"/>
              <a:buFont typeface="Calibri"/>
              <a:buNone/>
            </a:pPr>
            <a:r>
              <a:rPr lang="en" sz="1200" b="0" i="0" u="none" strike="noStrike" cap="none">
                <a:solidFill>
                  <a:schemeClr val="dk1"/>
                </a:solidFill>
                <a:latin typeface="Calibri"/>
                <a:ea typeface="Calibri"/>
                <a:cs typeface="Calibri"/>
                <a:sym typeface="Calibri"/>
              </a:rPr>
              <a:t>Here is how financial flows work once fully established, since there is no longer exit to pay to shareholders (get of the treadmill) we can use $ for other things. </a:t>
            </a:r>
            <a:endParaRPr/>
          </a:p>
          <a:p>
            <a:pPr marL="0" marR="0" lvl="0" indent="0" algn="l" rtl="0">
              <a:spcBef>
                <a:spcPts val="0"/>
              </a:spcBef>
              <a:spcAft>
                <a:spcPts val="0"/>
              </a:spcAft>
              <a:buClr>
                <a:schemeClr val="dk1"/>
              </a:buClr>
              <a:buSzPts val="1200"/>
              <a:buFont typeface="Calibri"/>
              <a:buNone/>
            </a:pPr>
            <a:r>
              <a:rPr lang="en" sz="1200" b="0" i="0" u="none" strike="noStrike" cap="none">
                <a:solidFill>
                  <a:schemeClr val="dk1"/>
                </a:solidFill>
                <a:latin typeface="Calibri"/>
                <a:ea typeface="Calibri"/>
                <a:cs typeface="Calibri"/>
                <a:sym typeface="Calibri"/>
              </a:rPr>
              <a:t>We got the preferred stock idea from our co-op friends (OV, Equal Exchange, Namaste). </a:t>
            </a:r>
            <a:endParaRPr/>
          </a:p>
          <a:p>
            <a:pPr marL="0" marR="0" lvl="0" indent="0" algn="l" rtl="0">
              <a:spcBef>
                <a:spcPts val="0"/>
              </a:spcBef>
              <a:spcAft>
                <a:spcPts val="0"/>
              </a:spcAft>
              <a:buClr>
                <a:schemeClr val="dk1"/>
              </a:buClr>
              <a:buSzPts val="1200"/>
              <a:buFont typeface="Calibri"/>
              <a:buNone/>
            </a:pPr>
            <a:r>
              <a:rPr lang="en" sz="1200" b="0" i="0" u="none" strike="noStrike" cap="none">
                <a:solidFill>
                  <a:schemeClr val="dk1"/>
                </a:solidFill>
                <a:latin typeface="Calibri"/>
                <a:ea typeface="Calibri"/>
                <a:cs typeface="Calibri"/>
                <a:sym typeface="Calibri"/>
              </a:rPr>
              <a:t>For us we used modeling to establish our sweet spot through a cash flow waterfall of what we can pay, and still keep most focused reinvestment mission &amp; stakeholders.</a:t>
            </a:r>
            <a:endParaRPr/>
          </a:p>
        </p:txBody>
      </p:sp>
    </p:spTree>
    <p:extLst>
      <p:ext uri="{BB962C8B-B14F-4D97-AF65-F5344CB8AC3E}">
        <p14:creationId xmlns:p14="http://schemas.microsoft.com/office/powerpoint/2010/main" val="788262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D55F313-FD5D-4D6D-80F1-015AE5C0BCA3}" type="slidenum">
              <a:rPr lang="en-US" smtClean="0"/>
              <a:t>19</a:t>
            </a:fld>
            <a:endParaRPr lang="en-US"/>
          </a:p>
        </p:txBody>
      </p:sp>
    </p:spTree>
    <p:extLst>
      <p:ext uri="{BB962C8B-B14F-4D97-AF65-F5344CB8AC3E}">
        <p14:creationId xmlns:p14="http://schemas.microsoft.com/office/powerpoint/2010/main" val="782135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2247900" y="517525"/>
            <a:ext cx="4597400" cy="2586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 name="Shape 187"/>
          <p:cNvSpPr txBox="1">
            <a:spLocks noGrp="1"/>
          </p:cNvSpPr>
          <p:nvPr>
            <p:ph type="body" idx="1"/>
          </p:nvPr>
        </p:nvSpPr>
        <p:spPr>
          <a:xfrm>
            <a:off x="909431" y="3275351"/>
            <a:ext cx="7275443" cy="3102964"/>
          </a:xfrm>
          <a:prstGeom prst="rect">
            <a:avLst/>
          </a:prstGeom>
          <a:noFill/>
          <a:ln>
            <a:noFill/>
          </a:ln>
        </p:spPr>
        <p:txBody>
          <a:bodyPr spcFirstLastPara="1" wrap="square" lIns="109710" tIns="109710" rIns="109710" bIns="109710" anchor="t" anchorCtr="0">
            <a:noAutofit/>
          </a:bodyPr>
          <a:lstStyle/>
          <a:p>
            <a:pPr algn="l"/>
            <a:endParaRPr sz="2160" dirty="0">
              <a:solidFill>
                <a:srgbClr val="434343"/>
              </a:solidFill>
              <a:latin typeface="Sue Ellen Francisco"/>
              <a:ea typeface="Sue Ellen Francisco"/>
              <a:cs typeface="Sue Ellen Francisco"/>
              <a:sym typeface="Sue Ellen Francisco"/>
            </a:endParaRPr>
          </a:p>
        </p:txBody>
      </p:sp>
    </p:spTree>
    <p:extLst>
      <p:ext uri="{BB962C8B-B14F-4D97-AF65-F5344CB8AC3E}">
        <p14:creationId xmlns:p14="http://schemas.microsoft.com/office/powerpoint/2010/main" val="3511987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55F313-FD5D-4D6D-80F1-015AE5C0BCA3}" type="slidenum">
              <a:rPr lang="en-US" smtClean="0"/>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88458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2247900" y="517525"/>
            <a:ext cx="4597400" cy="2586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909431" y="3275351"/>
            <a:ext cx="7275443" cy="3102964"/>
          </a:xfrm>
          <a:prstGeom prst="rect">
            <a:avLst/>
          </a:prstGeom>
        </p:spPr>
        <p:txBody>
          <a:bodyPr spcFirstLastPara="1" wrap="square" lIns="91425" tIns="91425" rIns="91425" bIns="91425" anchor="t" anchorCtr="0">
            <a:noAutofit/>
          </a:bodyPr>
          <a:lstStyle/>
          <a:p>
            <a:pPr rtl="0" eaLnBrk="1" fontAlgn="t" latinLnBrk="0" hangingPunct="1"/>
            <a:r>
              <a:rPr lang="en-US" sz="1200" b="1" i="0" u="none" strike="noStrike" kern="1200" dirty="0">
                <a:solidFill>
                  <a:schemeClr val="tx1"/>
                </a:solidFill>
                <a:effectLst/>
                <a:latin typeface="+mn-lt"/>
                <a:ea typeface="+mn-ea"/>
                <a:cs typeface="+mn-cs"/>
              </a:rPr>
              <a:t>Suppliers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All active growers with an average of over $18K in COG sales to OGC for at least 3 years. Excludes account managed purchasing programs and brokers. Additionally, OGC must be exclusive distributor of grower’s product within our primary active distribution areas and the growers sales to OGC must represent 20% or more of their overall fresh sales.</a:t>
            </a:r>
          </a:p>
          <a:p>
            <a:pPr rtl="0" eaLnBrk="1" fontAlgn="t" latinLnBrk="0" hangingPunct="1"/>
            <a:r>
              <a:rPr lang="en-US" sz="1200" b="1" i="0" u="none" strike="noStrike" kern="1200" dirty="0">
                <a:solidFill>
                  <a:schemeClr val="tx1"/>
                </a:solidFill>
                <a:effectLst/>
                <a:latin typeface="+mn-lt"/>
                <a:ea typeface="+mn-ea"/>
                <a:cs typeface="+mn-cs"/>
              </a:rPr>
              <a:t>Employees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Tenure of 3 years and in good standing</a:t>
            </a:r>
          </a:p>
          <a:p>
            <a:pPr rtl="0" eaLnBrk="1" fontAlgn="t" latinLnBrk="0" hangingPunct="1"/>
            <a:r>
              <a:rPr lang="en-US" sz="1200" b="0" i="0" u="none" strike="noStrike" kern="1200" dirty="0">
                <a:solidFill>
                  <a:schemeClr val="tx1"/>
                </a:solidFill>
                <a:effectLst/>
                <a:latin typeface="+mn-lt"/>
                <a:ea typeface="+mn-ea"/>
                <a:cs typeface="+mn-cs"/>
              </a:rPr>
              <a:t>Expression interest</a:t>
            </a:r>
          </a:p>
          <a:p>
            <a:pPr rtl="0" eaLnBrk="1" fontAlgn="t" latinLnBrk="0" hangingPunct="1"/>
            <a:r>
              <a:rPr lang="en-US" sz="1200" b="0" i="0" u="none" strike="noStrike" kern="1200" dirty="0">
                <a:solidFill>
                  <a:schemeClr val="tx1"/>
                </a:solidFill>
                <a:effectLst/>
                <a:latin typeface="+mn-lt"/>
                <a:ea typeface="+mn-ea"/>
                <a:cs typeface="+mn-cs"/>
              </a:rPr>
              <a:t>Participation requirement (i.e. annual meetings, committee service)</a:t>
            </a:r>
          </a:p>
          <a:p>
            <a:pPr rtl="0" eaLnBrk="1" fontAlgn="t" latinLnBrk="0" hangingPunct="1"/>
            <a:r>
              <a:rPr lang="en-US" sz="1200" b="0" i="0" u="none" strike="noStrike" kern="1200" dirty="0">
                <a:solidFill>
                  <a:schemeClr val="tx1"/>
                </a:solidFill>
                <a:effectLst/>
                <a:latin typeface="+mn-lt"/>
                <a:ea typeface="+mn-ea"/>
                <a:cs typeface="+mn-cs"/>
              </a:rPr>
              <a:t>Test to include questions on governance structure, business fundamentals, purpose, mission, etc.</a:t>
            </a:r>
          </a:p>
          <a:p>
            <a:pPr rtl="0" eaLnBrk="1" fontAlgn="t" latinLnBrk="0" hangingPunct="1"/>
            <a:r>
              <a:rPr lang="en-US" sz="1200" b="0" i="0" u="none" strike="noStrike" kern="1200" dirty="0">
                <a:solidFill>
                  <a:schemeClr val="tx1"/>
                </a:solidFill>
                <a:effectLst/>
                <a:latin typeface="+mn-lt"/>
                <a:ea typeface="+mn-ea"/>
                <a:cs typeface="+mn-cs"/>
              </a:rPr>
              <a:t>Coworker committee to meet with interested stakeholders to review/discuss expressions of interest</a:t>
            </a:r>
          </a:p>
          <a:p>
            <a:pPr rtl="0" eaLnBrk="1" fontAlgn="t" latinLnBrk="0" hangingPunct="1"/>
            <a:r>
              <a:rPr lang="en-US" sz="1200" b="0" i="0" u="none" strike="noStrike" kern="1200" dirty="0">
                <a:solidFill>
                  <a:schemeClr val="tx1"/>
                </a:solidFill>
                <a:effectLst/>
                <a:latin typeface="+mn-lt"/>
                <a:ea typeface="+mn-ea"/>
                <a:cs typeface="+mn-cs"/>
              </a:rPr>
              <a:t>Final approval from BOD and/or TPC</a:t>
            </a:r>
          </a:p>
          <a:p>
            <a:pPr rtl="0" eaLnBrk="1" fontAlgn="t" latinLnBrk="0" hangingPunct="1"/>
            <a:r>
              <a:rPr lang="en-US" sz="1200" b="1" i="0" u="none" strike="noStrike" kern="1200" dirty="0">
                <a:solidFill>
                  <a:schemeClr val="tx1"/>
                </a:solidFill>
                <a:effectLst/>
                <a:latin typeface="+mn-lt"/>
                <a:ea typeface="+mn-ea"/>
                <a:cs typeface="+mn-cs"/>
              </a:rPr>
              <a:t>Customers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TBD</a:t>
            </a:r>
          </a:p>
          <a:p>
            <a:pPr rtl="0" eaLnBrk="1" fontAlgn="t" latinLnBrk="0" hangingPunct="1"/>
            <a:r>
              <a:rPr lang="en-US" sz="1200" b="1" i="0" u="none" strike="noStrike" kern="1200" dirty="0">
                <a:solidFill>
                  <a:schemeClr val="tx1"/>
                </a:solidFill>
                <a:effectLst/>
                <a:latin typeface="+mn-lt"/>
                <a:ea typeface="+mn-ea"/>
                <a:cs typeface="+mn-cs"/>
              </a:rPr>
              <a:t>Community</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Select nonprofit and OGC trade allies. TBD.</a:t>
            </a:r>
          </a:p>
          <a:p>
            <a:pPr marL="0" lvl="0" indent="0" rtl="0">
              <a:spcBef>
                <a:spcPts val="0"/>
              </a:spcBef>
              <a:spcAft>
                <a:spcPts val="0"/>
              </a:spcAft>
              <a:buNone/>
            </a:pPr>
            <a:endParaRPr dirty="0"/>
          </a:p>
        </p:txBody>
      </p:sp>
    </p:spTree>
    <p:extLst>
      <p:ext uri="{BB962C8B-B14F-4D97-AF65-F5344CB8AC3E}">
        <p14:creationId xmlns:p14="http://schemas.microsoft.com/office/powerpoint/2010/main" val="1890370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D55F313-FD5D-4D6D-80F1-015AE5C0BCA3}" type="slidenum">
              <a:rPr lang="en-US" smtClean="0"/>
              <a:t>22</a:t>
            </a:fld>
            <a:endParaRPr lang="en-US"/>
          </a:p>
        </p:txBody>
      </p:sp>
    </p:spTree>
    <p:extLst>
      <p:ext uri="{BB962C8B-B14F-4D97-AF65-F5344CB8AC3E}">
        <p14:creationId xmlns:p14="http://schemas.microsoft.com/office/powerpoint/2010/main" val="3916203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D55F313-FD5D-4D6D-80F1-015AE5C0BCA3}" type="slidenum">
              <a:rPr lang="en-US" smtClean="0"/>
              <a:t>23</a:t>
            </a:fld>
            <a:endParaRPr lang="en-US"/>
          </a:p>
        </p:txBody>
      </p:sp>
    </p:spTree>
    <p:extLst>
      <p:ext uri="{BB962C8B-B14F-4D97-AF65-F5344CB8AC3E}">
        <p14:creationId xmlns:p14="http://schemas.microsoft.com/office/powerpoint/2010/main" val="3253909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D55F313-FD5D-4D6D-80F1-015AE5C0BCA3}" type="slidenum">
              <a:rPr lang="en-US" smtClean="0"/>
              <a:t>24</a:t>
            </a:fld>
            <a:endParaRPr lang="en-US"/>
          </a:p>
        </p:txBody>
      </p:sp>
    </p:spTree>
    <p:extLst>
      <p:ext uri="{BB962C8B-B14F-4D97-AF65-F5344CB8AC3E}">
        <p14:creationId xmlns:p14="http://schemas.microsoft.com/office/powerpoint/2010/main" val="448784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D55F313-FD5D-4D6D-80F1-015AE5C0BCA3}" type="slidenum">
              <a:rPr lang="en-US" smtClean="0"/>
              <a:t>25</a:t>
            </a:fld>
            <a:endParaRPr lang="en-US"/>
          </a:p>
        </p:txBody>
      </p:sp>
    </p:spTree>
    <p:extLst>
      <p:ext uri="{BB962C8B-B14F-4D97-AF65-F5344CB8AC3E}">
        <p14:creationId xmlns:p14="http://schemas.microsoft.com/office/powerpoint/2010/main" val="1145884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D55F313-FD5D-4D6D-80F1-015AE5C0BCA3}" type="slidenum">
              <a:rPr lang="en-US" smtClean="0"/>
              <a:t>26</a:t>
            </a:fld>
            <a:endParaRPr lang="en-US"/>
          </a:p>
        </p:txBody>
      </p:sp>
    </p:spTree>
    <p:extLst>
      <p:ext uri="{BB962C8B-B14F-4D97-AF65-F5344CB8AC3E}">
        <p14:creationId xmlns:p14="http://schemas.microsoft.com/office/powerpoint/2010/main" val="1396726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D55F313-FD5D-4D6D-80F1-015AE5C0BCA3}" type="slidenum">
              <a:rPr lang="en-US" smtClean="0"/>
              <a:t>27</a:t>
            </a:fld>
            <a:endParaRPr lang="en-US"/>
          </a:p>
        </p:txBody>
      </p:sp>
    </p:spTree>
    <p:extLst>
      <p:ext uri="{BB962C8B-B14F-4D97-AF65-F5344CB8AC3E}">
        <p14:creationId xmlns:p14="http://schemas.microsoft.com/office/powerpoint/2010/main" val="3884010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7D55F313-FD5D-4D6D-80F1-015AE5C0BCA3}" type="slidenum">
              <a:rPr lang="en-US" smtClean="0"/>
              <a:t>31</a:t>
            </a:fld>
            <a:endParaRPr lang="en-US"/>
          </a:p>
        </p:txBody>
      </p:sp>
    </p:spTree>
    <p:extLst>
      <p:ext uri="{BB962C8B-B14F-4D97-AF65-F5344CB8AC3E}">
        <p14:creationId xmlns:p14="http://schemas.microsoft.com/office/powerpoint/2010/main" val="1730243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55F313-FD5D-4D6D-80F1-015AE5C0BCA3}" type="slidenum">
              <a:rPr lang="en-US" smtClean="0"/>
              <a:t>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5326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55F313-FD5D-4D6D-80F1-015AE5C0BCA3}" type="slidenum">
              <a:rPr lang="en-US" smtClean="0"/>
              <a:t>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03976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55F313-FD5D-4D6D-80F1-015AE5C0BCA3}" type="slidenum">
              <a:rPr lang="en-US" smtClean="0"/>
              <a:t>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83907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55F313-FD5D-4D6D-80F1-015AE5C0BCA3}" type="slidenum">
              <a:rPr lang="en-US" smtClean="0"/>
              <a:t>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17765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55F313-FD5D-4D6D-80F1-015AE5C0BCA3}" type="slidenum">
              <a:rPr lang="en-US" smtClean="0"/>
              <a:t>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79368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55F313-FD5D-4D6D-80F1-015AE5C0BCA3}" type="slidenum">
              <a:rPr lang="en-US" smtClean="0"/>
              <a:t>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7017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55F313-FD5D-4D6D-80F1-015AE5C0BCA3}" type="slidenum">
              <a:rPr lang="en-US" smtClean="0"/>
              <a:t>10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35384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086600" cy="1102519"/>
          </a:xfrm>
        </p:spPr>
        <p:txBody>
          <a:bodyPr/>
          <a:lstStyle/>
          <a:p>
            <a:r>
              <a:rPr lang="en-US"/>
              <a:t>Click to edit Master title style</a:t>
            </a:r>
          </a:p>
        </p:txBody>
      </p:sp>
      <p:sp>
        <p:nvSpPr>
          <p:cNvPr id="3" name="Subtitle 2"/>
          <p:cNvSpPr>
            <a:spLocks noGrp="1"/>
          </p:cNvSpPr>
          <p:nvPr>
            <p:ph type="subTitle" idx="1"/>
          </p:nvPr>
        </p:nvSpPr>
        <p:spPr>
          <a:xfrm>
            <a:off x="685800" y="2914650"/>
            <a:ext cx="70866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899195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489" y="1199730"/>
            <a:ext cx="8229023" cy="3395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12182" y="4823594"/>
            <a:ext cx="1529542" cy="167012"/>
          </a:xfrm>
          <a:prstGeom prst="rect">
            <a:avLst/>
          </a:prstGeom>
        </p:spPr>
      </p:pic>
    </p:spTree>
    <p:extLst>
      <p:ext uri="{BB962C8B-B14F-4D97-AF65-F5344CB8AC3E}">
        <p14:creationId xmlns:p14="http://schemas.microsoft.com/office/powerpoint/2010/main" val="66918345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extBox 1"/>
          <p:cNvSpPr txBox="1"/>
          <p:nvPr userDrawn="1"/>
        </p:nvSpPr>
        <p:spPr>
          <a:xfrm>
            <a:off x="7734300" y="4828847"/>
            <a:ext cx="426720" cy="276999"/>
          </a:xfrm>
          <a:prstGeom prst="rect">
            <a:avLst/>
          </a:prstGeom>
          <a:noFill/>
        </p:spPr>
        <p:txBody>
          <a:bodyPr wrap="square" rtlCol="0">
            <a:spAutoFit/>
          </a:bodyPr>
          <a:lstStyle/>
          <a:p>
            <a:pPr algn="r"/>
            <a:fld id="{9D2EB92A-2037-41C6-88D3-FC2BBAFFB419}" type="slidenum">
              <a:rPr lang="en-US" sz="1200" baseline="0" smtClean="0">
                <a:solidFill>
                  <a:srgbClr val="000000"/>
                </a:solidFill>
              </a:rPr>
              <a:pPr algn="r"/>
              <a:t>‹#›</a:t>
            </a:fld>
            <a:endParaRPr lang="en-US" sz="1200" baseline="0">
              <a:solidFill>
                <a:srgbClr val="000000"/>
              </a:solidFill>
            </a:endParaRPr>
          </a:p>
        </p:txBody>
      </p:sp>
    </p:spTree>
    <p:extLst>
      <p:ext uri="{BB962C8B-B14F-4D97-AF65-F5344CB8AC3E}">
        <p14:creationId xmlns:p14="http://schemas.microsoft.com/office/powerpoint/2010/main" val="69465883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7758246" y="4775954"/>
            <a:ext cx="426720" cy="276999"/>
          </a:xfrm>
          <a:prstGeom prst="rect">
            <a:avLst/>
          </a:prstGeom>
          <a:noFill/>
        </p:spPr>
        <p:txBody>
          <a:bodyPr wrap="square" rtlCol="0">
            <a:spAutoFit/>
          </a:bodyPr>
          <a:lstStyle/>
          <a:p>
            <a:fld id="{9D2EB92A-2037-41C6-88D3-FC2BBAFFB419}" type="slidenum">
              <a:rPr lang="en-US" sz="1200" baseline="0" smtClean="0">
                <a:solidFill>
                  <a:srgbClr val="000000"/>
                </a:solidFill>
              </a:rPr>
              <a:t>‹#›</a:t>
            </a:fld>
            <a:endParaRPr lang="en-US" sz="1200" baseline="0">
              <a:solidFill>
                <a:srgbClr val="000000"/>
              </a:solidFill>
            </a:endParaRPr>
          </a:p>
        </p:txBody>
      </p:sp>
    </p:spTree>
    <p:extLst>
      <p:ext uri="{BB962C8B-B14F-4D97-AF65-F5344CB8AC3E}">
        <p14:creationId xmlns:p14="http://schemas.microsoft.com/office/powerpoint/2010/main" val="9711108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3549" y="3305175"/>
            <a:ext cx="7222999" cy="1021557"/>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643549" y="2180034"/>
            <a:ext cx="7222999" cy="112514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94795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p:nvPr>
        </p:nvSpPr>
        <p:spPr>
          <a:xfrm>
            <a:off x="457200" y="1366005"/>
            <a:ext cx="3461306" cy="3228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91089" y="1366005"/>
            <a:ext cx="3367157" cy="3228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02558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3480997"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3480997" cy="29634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50163" y="1151335"/>
            <a:ext cx="3445922"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50162" y="1631156"/>
            <a:ext cx="3445923"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895713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354444104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1"/>
          <p:cNvSpPr txBox="1"/>
          <p:nvPr userDrawn="1"/>
        </p:nvSpPr>
        <p:spPr>
          <a:xfrm>
            <a:off x="7680960" y="4753094"/>
            <a:ext cx="525780" cy="276999"/>
          </a:xfrm>
          <a:prstGeom prst="rect">
            <a:avLst/>
          </a:prstGeom>
          <a:noFill/>
        </p:spPr>
        <p:txBody>
          <a:bodyPr wrap="square" rtlCol="0">
            <a:spAutoFit/>
          </a:bodyPr>
          <a:lstStyle/>
          <a:p>
            <a:pPr algn="r"/>
            <a:fld id="{9D2EB92A-2037-41C6-88D3-FC2BBAFFB419}" type="slidenum">
              <a:rPr lang="en-US" sz="1200" baseline="0" smtClean="0">
                <a:solidFill>
                  <a:srgbClr val="000000"/>
                </a:solidFill>
              </a:rPr>
              <a:pPr algn="r"/>
              <a:t>‹#›</a:t>
            </a:fld>
            <a:endParaRPr lang="en-US" sz="1200" baseline="0">
              <a:solidFill>
                <a:srgbClr val="000000"/>
              </a:solidFill>
            </a:endParaRPr>
          </a:p>
        </p:txBody>
      </p:sp>
    </p:spTree>
    <p:extLst>
      <p:ext uri="{BB962C8B-B14F-4D97-AF65-F5344CB8AC3E}">
        <p14:creationId xmlns:p14="http://schemas.microsoft.com/office/powerpoint/2010/main" val="10568837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380107" cy="4389835"/>
          </a:xfrm>
        </p:spPr>
        <p:txBody>
          <a:bodyPr/>
          <a:lstStyle>
            <a:lvl1pPr marL="0" indent="0">
              <a:buNone/>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Box 4"/>
          <p:cNvSpPr txBox="1"/>
          <p:nvPr userDrawn="1"/>
        </p:nvSpPr>
        <p:spPr>
          <a:xfrm>
            <a:off x="7795260" y="4760714"/>
            <a:ext cx="449580" cy="276999"/>
          </a:xfrm>
          <a:prstGeom prst="rect">
            <a:avLst/>
          </a:prstGeom>
          <a:noFill/>
        </p:spPr>
        <p:txBody>
          <a:bodyPr wrap="square" rtlCol="0">
            <a:spAutoFit/>
          </a:bodyPr>
          <a:lstStyle/>
          <a:p>
            <a:pPr algn="r"/>
            <a:fld id="{9D2EB92A-2037-41C6-88D3-FC2BBAFFB419}" type="slidenum">
              <a:rPr lang="en-US" sz="1200" baseline="0" smtClean="0">
                <a:solidFill>
                  <a:srgbClr val="000000"/>
                </a:solidFill>
              </a:rPr>
              <a:pPr algn="r"/>
              <a:t>‹#›</a:t>
            </a:fld>
            <a:endParaRPr lang="en-US" sz="1200" baseline="0">
              <a:solidFill>
                <a:srgbClr val="000000"/>
              </a:solidFill>
            </a:endParaRPr>
          </a:p>
        </p:txBody>
      </p:sp>
    </p:spTree>
    <p:extLst>
      <p:ext uri="{BB962C8B-B14F-4D97-AF65-F5344CB8AC3E}">
        <p14:creationId xmlns:p14="http://schemas.microsoft.com/office/powerpoint/2010/main" val="17209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00450"/>
            <a:ext cx="6821488"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57200"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4025503"/>
            <a:ext cx="6821488"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Box 4"/>
          <p:cNvSpPr txBox="1"/>
          <p:nvPr userDrawn="1"/>
        </p:nvSpPr>
        <p:spPr>
          <a:xfrm>
            <a:off x="7665720" y="4813607"/>
            <a:ext cx="541020" cy="276999"/>
          </a:xfrm>
          <a:prstGeom prst="rect">
            <a:avLst/>
          </a:prstGeom>
          <a:noFill/>
        </p:spPr>
        <p:txBody>
          <a:bodyPr wrap="square" rtlCol="0">
            <a:spAutoFit/>
          </a:bodyPr>
          <a:lstStyle/>
          <a:p>
            <a:pPr algn="r"/>
            <a:fld id="{9D2EB92A-2037-41C6-88D3-FC2BBAFFB419}" type="slidenum">
              <a:rPr lang="en-US" sz="1200" baseline="0" smtClean="0">
                <a:solidFill>
                  <a:srgbClr val="000000"/>
                </a:solidFill>
              </a:rPr>
              <a:pPr algn="r"/>
              <a:t>‹#›</a:t>
            </a:fld>
            <a:endParaRPr lang="en-US" sz="1200" baseline="0">
              <a:solidFill>
                <a:srgbClr val="000000"/>
              </a:solidFill>
            </a:endParaRPr>
          </a:p>
        </p:txBody>
      </p:sp>
    </p:spTree>
    <p:extLst>
      <p:ext uri="{BB962C8B-B14F-4D97-AF65-F5344CB8AC3E}">
        <p14:creationId xmlns:p14="http://schemas.microsoft.com/office/powerpoint/2010/main" val="166657591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508756"/>
            <a:ext cx="7301047" cy="8572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199" y="1581680"/>
            <a:ext cx="7301047" cy="30745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sidebars.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86750" y="0"/>
            <a:ext cx="857250" cy="5143500"/>
          </a:xfrm>
          <a:prstGeom prst="rect">
            <a:avLst/>
          </a:prstGeom>
        </p:spPr>
      </p:pic>
    </p:spTree>
    <p:extLst>
      <p:ext uri="{BB962C8B-B14F-4D97-AF65-F5344CB8AC3E}">
        <p14:creationId xmlns:p14="http://schemas.microsoft.com/office/powerpoint/2010/main" val="344275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algn="l" defTabSz="457200" rtl="0" eaLnBrk="1" latinLnBrk="0" hangingPunct="1">
        <a:spcBef>
          <a:spcPct val="0"/>
        </a:spcBef>
        <a:buNone/>
        <a:defRPr sz="3200" kern="1200">
          <a:solidFill>
            <a:srgbClr val="0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hyperlink" Target="mailto:sgary@uoregon.ed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srn.com/abstract=3426845" TargetMode="External"/><Relationship Id="rId4" Type="http://schemas.openxmlformats.org/officeDocument/2006/relationships/hyperlink" Target="https://papers.ssrn.com/sol3/papers.cfm?abstract_id=4551502"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901" y="587022"/>
            <a:ext cx="8372474" cy="2099028"/>
          </a:xfrm>
        </p:spPr>
        <p:txBody>
          <a:bodyPr>
            <a:noAutofit/>
          </a:bodyPr>
          <a:lstStyle/>
          <a:p>
            <a:pPr algn="ctr"/>
            <a:r>
              <a:rPr lang="en-US" sz="2800" b="1" dirty="0">
                <a:solidFill>
                  <a:schemeClr val="tx1"/>
                </a:solidFill>
              </a:rPr>
              <a:t>Succession with Purpose: Purpose Trusts as a Tool for Business Succession Planning</a:t>
            </a:r>
          </a:p>
          <a:p>
            <a:pPr algn="ctr"/>
            <a:r>
              <a:rPr lang="en-US" sz="2000" b="1" dirty="0">
                <a:solidFill>
                  <a:schemeClr val="tx2"/>
                </a:solidFill>
              </a:rPr>
              <a:t>Susan N. Gary</a:t>
            </a:r>
          </a:p>
          <a:p>
            <a:pPr algn="ctr"/>
            <a:r>
              <a:rPr lang="en-US" sz="2000" b="1" dirty="0">
                <a:solidFill>
                  <a:schemeClr val="tx2"/>
                </a:solidFill>
              </a:rPr>
              <a:t>University of Oregon</a:t>
            </a:r>
          </a:p>
          <a:p>
            <a:pPr algn="ctr"/>
            <a:endParaRPr lang="en-US" sz="2000" b="1" dirty="0">
              <a:solidFill>
                <a:schemeClr val="tx2"/>
              </a:solidFill>
            </a:endParaRPr>
          </a:p>
          <a:p>
            <a:pPr algn="ctr"/>
            <a:endParaRPr lang="en-US" sz="2000" b="1" dirty="0">
              <a:solidFill>
                <a:schemeClr val="tx2"/>
              </a:solidFill>
            </a:endParaRPr>
          </a:p>
          <a:p>
            <a:pPr algn="ctr"/>
            <a:r>
              <a:rPr lang="en-US" sz="2000" b="1" dirty="0">
                <a:solidFill>
                  <a:schemeClr val="tx2"/>
                </a:solidFill>
              </a:rPr>
              <a:t>South Dakota Trust Association</a:t>
            </a:r>
          </a:p>
          <a:p>
            <a:pPr algn="ctr"/>
            <a:r>
              <a:rPr lang="en-US" sz="2000" b="1" dirty="0">
                <a:solidFill>
                  <a:schemeClr val="tx2"/>
                </a:solidFill>
              </a:rPr>
              <a:t>October 17, 2024</a:t>
            </a:r>
          </a:p>
          <a:p>
            <a:pPr algn="ctr"/>
            <a:endParaRPr lang="en-US" sz="2000" b="1" dirty="0">
              <a:solidFill>
                <a:schemeClr val="tx2"/>
              </a:solidFill>
            </a:endParaRPr>
          </a:p>
          <a:p>
            <a:pPr algn="ctr"/>
            <a:r>
              <a:rPr lang="en-US" sz="2000" b="1" dirty="0">
                <a:solidFill>
                  <a:schemeClr val="tx2"/>
                </a:solidFill>
              </a:rPr>
              <a:t>OGC</a:t>
            </a:r>
            <a:r>
              <a:rPr lang="en-US" sz="1800" b="1" dirty="0">
                <a:solidFill>
                  <a:schemeClr val="tx2"/>
                </a:solidFill>
              </a:rPr>
              <a:t> slides created by Natalie Reitman-White, Purpose Owned</a:t>
            </a:r>
          </a:p>
        </p:txBody>
      </p:sp>
    </p:spTree>
    <p:extLst>
      <p:ext uri="{BB962C8B-B14F-4D97-AF65-F5344CB8AC3E}">
        <p14:creationId xmlns:p14="http://schemas.microsoft.com/office/powerpoint/2010/main" val="50722000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7781"/>
            <a:ext cx="7301047" cy="857250"/>
          </a:xfrm>
        </p:spPr>
        <p:txBody>
          <a:bodyPr/>
          <a:lstStyle/>
          <a:p>
            <a:r>
              <a:rPr lang="en-US" b="1" dirty="0"/>
              <a:t>Governance Structure</a:t>
            </a:r>
          </a:p>
        </p:txBody>
      </p:sp>
      <p:sp>
        <p:nvSpPr>
          <p:cNvPr id="3" name="Content Placeholder 2"/>
          <p:cNvSpPr>
            <a:spLocks noGrp="1"/>
          </p:cNvSpPr>
          <p:nvPr>
            <p:ph idx="1"/>
          </p:nvPr>
        </p:nvSpPr>
        <p:spPr>
          <a:xfrm>
            <a:off x="457199" y="1185031"/>
            <a:ext cx="8058151" cy="3374428"/>
          </a:xfrm>
        </p:spPr>
        <p:txBody>
          <a:bodyPr>
            <a:normAutofit lnSpcReduction="10000"/>
          </a:bodyPr>
          <a:lstStyle/>
          <a:p>
            <a:r>
              <a:rPr lang="en-US" sz="2800" dirty="0">
                <a:latin typeface="Times New Roman" panose="02020603050405020304" pitchFamily="18" charset="0"/>
                <a:cs typeface="Times New Roman" panose="02020603050405020304" pitchFamily="18" charset="0"/>
              </a:rPr>
              <a:t>No beneficiaries</a:t>
            </a:r>
          </a:p>
          <a:p>
            <a:endParaRPr lang="en-US" sz="9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 trustee – often a corporate trustee with limited power but an individual trustee can work</a:t>
            </a:r>
          </a:p>
          <a:p>
            <a:endParaRPr lang="en-US" sz="9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 stewardship committee (management committee) made of representatives from stakeholder groups </a:t>
            </a:r>
          </a:p>
          <a:p>
            <a:endParaRPr lang="en-US" sz="10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 trust enforcer </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758334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7781"/>
            <a:ext cx="7301047" cy="857250"/>
          </a:xfrm>
        </p:spPr>
        <p:txBody>
          <a:bodyPr/>
          <a:lstStyle/>
          <a:p>
            <a:r>
              <a:rPr lang="en-US" b="1" dirty="0"/>
              <a:t>Tax Treatment – Trust Income Tax</a:t>
            </a:r>
          </a:p>
        </p:txBody>
      </p:sp>
      <p:sp>
        <p:nvSpPr>
          <p:cNvPr id="3" name="Content Placeholder 2"/>
          <p:cNvSpPr>
            <a:spLocks noGrp="1"/>
          </p:cNvSpPr>
          <p:nvPr>
            <p:ph idx="1"/>
          </p:nvPr>
        </p:nvSpPr>
        <p:spPr>
          <a:xfrm>
            <a:off x="457199" y="1185031"/>
            <a:ext cx="8058151" cy="3374428"/>
          </a:xfrm>
        </p:spPr>
        <p:txBody>
          <a:bodyPr>
            <a:normAutofit/>
          </a:bodyPr>
          <a:lstStyle/>
          <a:p>
            <a:r>
              <a:rPr lang="en-US" sz="2800" dirty="0">
                <a:latin typeface="Times New Roman" panose="02020603050405020304" pitchFamily="18" charset="0"/>
                <a:cs typeface="Times New Roman" panose="02020603050405020304" pitchFamily="18" charset="0"/>
              </a:rPr>
              <a:t>Probably a complex trust; irrevocable trust – pays tax at trust tax rate § 1(e) – but no beneficiaries so tax regulations are not clear</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If trust income (usually dividends from company owned) = deductions (usually expenses needed to operate trust), then no taxable income</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76287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7781"/>
            <a:ext cx="7301047" cy="857250"/>
          </a:xfrm>
        </p:spPr>
        <p:txBody>
          <a:bodyPr/>
          <a:lstStyle/>
          <a:p>
            <a:r>
              <a:rPr lang="en-US" b="1" dirty="0"/>
              <a:t>Tax Treatment on Transfer to Trust</a:t>
            </a:r>
          </a:p>
        </p:txBody>
      </p:sp>
      <p:sp>
        <p:nvSpPr>
          <p:cNvPr id="3" name="Content Placeholder 2"/>
          <p:cNvSpPr>
            <a:spLocks noGrp="1"/>
          </p:cNvSpPr>
          <p:nvPr>
            <p:ph idx="1"/>
          </p:nvPr>
        </p:nvSpPr>
        <p:spPr>
          <a:xfrm>
            <a:off x="457199" y="1185031"/>
            <a:ext cx="8058151" cy="3374428"/>
          </a:xfrm>
        </p:spPr>
        <p:txBody>
          <a:bodyPr>
            <a:normAutofit fontScale="85000" lnSpcReduction="10000"/>
          </a:bodyPr>
          <a:lstStyle/>
          <a:p>
            <a:r>
              <a:rPr lang="en-US" sz="2800" dirty="0">
                <a:latin typeface="Times New Roman" panose="02020603050405020304" pitchFamily="18" charset="0"/>
                <a:cs typeface="Times New Roman" panose="02020603050405020304" pitchFamily="18" charset="0"/>
              </a:rPr>
              <a:t>If owner donates shares, then transfer tax applies to value of donation.</a:t>
            </a:r>
          </a:p>
          <a:p>
            <a:pPr lvl="1"/>
            <a:r>
              <a:rPr lang="en-US" sz="2400" dirty="0">
                <a:latin typeface="Times New Roman" panose="02020603050405020304" pitchFamily="18" charset="0"/>
                <a:cs typeface="Times New Roman" panose="02020603050405020304" pitchFamily="18" charset="0"/>
              </a:rPr>
              <a:t>Federal and state gift or estate taxes</a:t>
            </a:r>
          </a:p>
          <a:p>
            <a:pPr lvl="1"/>
            <a:r>
              <a:rPr lang="en-US" sz="2400" dirty="0">
                <a:latin typeface="Times New Roman" panose="02020603050405020304" pitchFamily="18" charset="0"/>
                <a:cs typeface="Times New Roman" panose="02020603050405020304" pitchFamily="18" charset="0"/>
              </a:rPr>
              <a:t>Some states impose an estate tax but not a gift tax (e.g. Oregon)</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If owner sells shares, founder will have capital gains.</a:t>
            </a:r>
          </a:p>
          <a:p>
            <a:pPr marL="0" indent="0">
              <a:buNone/>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Owner should avoid “control” of trust or company to keep transfer by gift out of owner’s estate. § 2036. </a:t>
            </a:r>
          </a:p>
          <a:p>
            <a:endParaRPr lang="en-US" sz="2800" dirty="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254886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48578"/>
            <a:ext cx="7301047" cy="857956"/>
          </a:xfrm>
        </p:spPr>
        <p:txBody>
          <a:bodyPr/>
          <a:lstStyle/>
          <a:p>
            <a:r>
              <a:rPr lang="en-US" b="1" dirty="0"/>
              <a:t>Perpetual Purpose Trust</a:t>
            </a:r>
          </a:p>
        </p:txBody>
      </p:sp>
      <p:sp>
        <p:nvSpPr>
          <p:cNvPr id="3" name="Content Placeholder 2"/>
          <p:cNvSpPr>
            <a:spLocks noGrp="1"/>
          </p:cNvSpPr>
          <p:nvPr>
            <p:ph idx="1"/>
          </p:nvPr>
        </p:nvSpPr>
        <p:spPr>
          <a:xfrm>
            <a:off x="457199" y="925689"/>
            <a:ext cx="8029576" cy="4059767"/>
          </a:xfrm>
        </p:spPr>
        <p:txBody>
          <a:bodyPr>
            <a:noAutofit/>
          </a:bodyPr>
          <a:lstStyle/>
          <a:p>
            <a:r>
              <a:rPr lang="en-US" sz="1800" dirty="0">
                <a:latin typeface="Times New Roman" panose="02020603050405020304" pitchFamily="18" charset="0"/>
                <a:cs typeface="Times New Roman" panose="02020603050405020304" pitchFamily="18" charset="0"/>
              </a:rPr>
              <a:t>Noncharitable, irrevocable purpose trust, with no beneficiaries</a:t>
            </a:r>
          </a:p>
          <a:p>
            <a:r>
              <a:rPr lang="en-US" sz="1800" dirty="0">
                <a:latin typeface="Times New Roman" panose="02020603050405020304" pitchFamily="18" charset="0"/>
                <a:cs typeface="Times New Roman" panose="02020603050405020304" pitchFamily="18" charset="0"/>
              </a:rPr>
              <a:t>Management and oversight provided through a trust stewardship committee </a:t>
            </a:r>
          </a:p>
          <a:p>
            <a:r>
              <a:rPr lang="en-US" sz="1800" dirty="0">
                <a:latin typeface="Times New Roman" panose="02020603050405020304" pitchFamily="18" charset="0"/>
                <a:cs typeface="Times New Roman" panose="02020603050405020304" pitchFamily="18" charset="0"/>
              </a:rPr>
              <a:t>Trust purpose enforced through a trust enforcer</a:t>
            </a:r>
          </a:p>
          <a:p>
            <a:r>
              <a:rPr lang="en-US" sz="1800" dirty="0">
                <a:latin typeface="Times New Roman" panose="02020603050405020304" pitchFamily="18" charset="0"/>
                <a:cs typeface="Times New Roman" panose="02020603050405020304" pitchFamily="18" charset="0"/>
              </a:rPr>
              <a:t>Company can </a:t>
            </a:r>
          </a:p>
          <a:p>
            <a:pPr lvl="1"/>
            <a:r>
              <a:rPr lang="en-US" sz="1800" dirty="0">
                <a:latin typeface="Times New Roman" panose="02020603050405020304" pitchFamily="18" charset="0"/>
                <a:cs typeface="Times New Roman" panose="02020603050405020304" pitchFamily="18" charset="0"/>
              </a:rPr>
              <a:t>focus on reinvestment in ongoing business operations  </a:t>
            </a:r>
          </a:p>
          <a:p>
            <a:pPr lvl="1"/>
            <a:r>
              <a:rPr lang="en-US" sz="1800" dirty="0">
                <a:latin typeface="Times New Roman" panose="02020603050405020304" pitchFamily="18" charset="0"/>
                <a:cs typeface="Times New Roman" panose="02020603050405020304" pitchFamily="18" charset="0"/>
              </a:rPr>
              <a:t>share profits and growth with selected stakeholders</a:t>
            </a:r>
          </a:p>
          <a:p>
            <a:pPr lvl="1"/>
            <a:r>
              <a:rPr lang="en-US" sz="1800" dirty="0">
                <a:latin typeface="Times New Roman" panose="02020603050405020304" pitchFamily="18" charset="0"/>
                <a:cs typeface="Times New Roman" panose="02020603050405020304" pitchFamily="18" charset="0"/>
              </a:rPr>
              <a:t>generate capital through preferred non-voting stock</a:t>
            </a:r>
          </a:p>
          <a:p>
            <a:r>
              <a:rPr lang="en-US" sz="1800" dirty="0">
                <a:latin typeface="Times New Roman" panose="02020603050405020304" pitchFamily="18" charset="0"/>
                <a:cs typeface="Times New Roman" panose="02020603050405020304" pitchFamily="18" charset="0"/>
              </a:rPr>
              <a:t>No need for liquidity – no owners who want to sell stock</a:t>
            </a:r>
          </a:p>
          <a:p>
            <a:r>
              <a:rPr lang="en-US" sz="1800" dirty="0">
                <a:latin typeface="Times New Roman" panose="02020603050405020304" pitchFamily="18" charset="0"/>
                <a:cs typeface="Times New Roman" panose="02020603050405020304" pitchFamily="18" charset="0"/>
              </a:rPr>
              <a:t>Trust structure protects mission (purpose) indefinitely</a:t>
            </a:r>
          </a:p>
          <a:p>
            <a:r>
              <a:rPr lang="en-US" sz="1800" dirty="0">
                <a:latin typeface="Times New Roman" panose="02020603050405020304" pitchFamily="18" charset="0"/>
                <a:cs typeface="Times New Roman" panose="02020603050405020304" pitchFamily="18" charset="0"/>
              </a:rPr>
              <a:t>Trust instrument can provide specific terms, flexibility</a:t>
            </a:r>
          </a:p>
          <a:p>
            <a:r>
              <a:rPr lang="en-US" sz="1800" dirty="0">
                <a:latin typeface="Times New Roman" panose="02020603050405020304" pitchFamily="18" charset="0"/>
                <a:cs typeface="Times New Roman" panose="02020603050405020304" pitchFamily="18" charset="0"/>
              </a:rPr>
              <a:t>Family can continue to work in business, receive dividends as nonvoting shareholders</a:t>
            </a:r>
          </a:p>
          <a:p>
            <a:pPr marL="0" indent="0">
              <a:buNone/>
            </a:pPr>
            <a:endParaRPr lang="en-US" sz="2200" dirty="0"/>
          </a:p>
          <a:p>
            <a:pPr marL="485359" lvl="1" indent="-219785">
              <a:buFont typeface="Courier New" panose="02070309020205020404" pitchFamily="49" charset="0"/>
              <a:buChar char="o"/>
            </a:pPr>
            <a:endParaRPr lang="en-US" sz="2000" dirty="0"/>
          </a:p>
        </p:txBody>
      </p:sp>
    </p:spTree>
    <p:extLst>
      <p:ext uri="{BB962C8B-B14F-4D97-AF65-F5344CB8AC3E}">
        <p14:creationId xmlns:p14="http://schemas.microsoft.com/office/powerpoint/2010/main" val="379817661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1104"/>
            <a:ext cx="8401049" cy="857250"/>
          </a:xfrm>
        </p:spPr>
        <p:txBody>
          <a:bodyPr/>
          <a:lstStyle/>
          <a:p>
            <a:r>
              <a:rPr lang="en-US" sz="2800" b="1" dirty="0"/>
              <a:t>EXAMPLE: Organically Grown Company (OGC)</a:t>
            </a:r>
          </a:p>
        </p:txBody>
      </p:sp>
      <p:sp>
        <p:nvSpPr>
          <p:cNvPr id="3" name="Content Placeholder 2"/>
          <p:cNvSpPr>
            <a:spLocks noGrp="1"/>
          </p:cNvSpPr>
          <p:nvPr>
            <p:ph idx="1"/>
          </p:nvPr>
        </p:nvSpPr>
        <p:spPr>
          <a:xfrm>
            <a:off x="457199" y="683423"/>
            <a:ext cx="8058151" cy="3429007"/>
          </a:xfrm>
        </p:spPr>
        <p:txBody>
          <a:bodyPr>
            <a:noAutofit/>
          </a:bodyPr>
          <a:lstStyle/>
          <a:p>
            <a:pPr>
              <a:spcBef>
                <a:spcPts val="0"/>
              </a:spcBef>
            </a:pPr>
            <a:r>
              <a:rPr lang="en-US" sz="1800" dirty="0">
                <a:latin typeface="Times New Roman" panose="02020603050405020304" pitchFamily="18" charset="0"/>
                <a:cs typeface="Times New Roman" panose="02020603050405020304" pitchFamily="18" charset="0"/>
              </a:rPr>
              <a:t>Largest organic produce distributor in Pacific Northwest; 250 employees, 500+ customers, 800+ suppliers</a:t>
            </a:r>
            <a:r>
              <a:rPr lang="en-US" sz="1800" dirty="0">
                <a:solidFill>
                  <a:srgbClr val="5E5E5E"/>
                </a:solidFill>
                <a:latin typeface="Times New Roman" panose="02020603050405020304" pitchFamily="18" charset="0"/>
                <a:cs typeface="Times New Roman" panose="02020603050405020304" pitchFamily="18" charset="0"/>
              </a:rPr>
              <a:t>.</a:t>
            </a:r>
          </a:p>
          <a:p>
            <a:pPr>
              <a:spcBef>
                <a:spcPct val="0"/>
              </a:spcBef>
            </a:pPr>
            <a:endParaRPr lang="en-US" sz="1000" dirty="0">
              <a:latin typeface="Times New Roman" panose="02020603050405020304" pitchFamily="18" charset="0"/>
              <a:cs typeface="Times New Roman" panose="02020603050405020304" pitchFamily="18" charset="0"/>
            </a:endParaRPr>
          </a:p>
          <a:p>
            <a:pPr>
              <a:spcBef>
                <a:spcPct val="0"/>
              </a:spcBef>
            </a:pPr>
            <a:r>
              <a:rPr lang="en-US" sz="1800" dirty="0">
                <a:latin typeface="Times New Roman" panose="02020603050405020304" pitchFamily="18" charset="0"/>
                <a:cs typeface="Times New Roman" panose="02020603050405020304" pitchFamily="18" charset="0"/>
              </a:rPr>
              <a:t>Mission-driven shareholders and staff; history of activism and triple bottom line focus – “Our goal is to support organic agriculture and help it thrive, by doing business in a way that is ‘good, clean and fair.’”</a:t>
            </a:r>
          </a:p>
          <a:p>
            <a:pPr marL="0" indent="0">
              <a:spcBef>
                <a:spcPct val="0"/>
              </a:spcBef>
              <a:buNone/>
            </a:pPr>
            <a:endParaRPr lang="en-US" sz="1000" dirty="0">
              <a:latin typeface="Times New Roman" panose="02020603050405020304" pitchFamily="18" charset="0"/>
              <a:cs typeface="Times New Roman" panose="02020603050405020304" pitchFamily="18" charset="0"/>
            </a:endParaRPr>
          </a:p>
          <a:p>
            <a:pPr>
              <a:spcBef>
                <a:spcPct val="0"/>
              </a:spcBef>
            </a:pPr>
            <a:r>
              <a:rPr lang="en-US" sz="1800" dirty="0">
                <a:latin typeface="Times New Roman" panose="02020603050405020304" pitchFamily="18" charset="0"/>
                <a:cs typeface="Times New Roman" panose="02020603050405020304" pitchFamily="18" charset="0"/>
              </a:rPr>
              <a:t>Multiple business forms over 40 years:  nonprofit; producer cooperative; Subchapter S; and Sub S + ESOP</a:t>
            </a:r>
          </a:p>
          <a:p>
            <a:pPr marL="0" indent="0">
              <a:spcBef>
                <a:spcPct val="0"/>
              </a:spcBef>
              <a:buNone/>
            </a:pPr>
            <a:endParaRPr lang="en-US" sz="1800" dirty="0">
              <a:latin typeface="Times New Roman" panose="02020603050405020304" pitchFamily="18" charset="0"/>
              <a:cs typeface="Times New Roman" panose="02020603050405020304" pitchFamily="18" charset="0"/>
            </a:endParaRPr>
          </a:p>
          <a:p>
            <a:pPr>
              <a:spcBef>
                <a:spcPct val="0"/>
              </a:spcBef>
            </a:pPr>
            <a:r>
              <a:rPr lang="en-US" sz="1800" dirty="0">
                <a:latin typeface="Times New Roman" panose="02020603050405020304" pitchFamily="18" charset="0"/>
                <a:cs typeface="Times New Roman" panose="02020603050405020304" pitchFamily="18" charset="0"/>
              </a:rPr>
              <a:t>Concerned with providing liquidity event for shareholders while maintaining independence to pursue mission   </a:t>
            </a:r>
          </a:p>
        </p:txBody>
      </p:sp>
      <p:pic>
        <p:nvPicPr>
          <p:cNvPr id="4" name="Google Shape;199;p35"/>
          <p:cNvPicPr preferRelativeResize="0"/>
          <p:nvPr/>
        </p:nvPicPr>
        <p:blipFill rotWithShape="1">
          <a:blip r:embed="rId3">
            <a:alphaModFix/>
          </a:blip>
          <a:srcRect b="30255"/>
          <a:stretch/>
        </p:blipFill>
        <p:spPr>
          <a:xfrm>
            <a:off x="488050" y="3136575"/>
            <a:ext cx="8146874" cy="1959175"/>
          </a:xfrm>
          <a:prstGeom prst="rect">
            <a:avLst/>
          </a:prstGeom>
          <a:noFill/>
          <a:ln>
            <a:noFill/>
          </a:ln>
        </p:spPr>
      </p:pic>
    </p:spTree>
    <p:extLst>
      <p:ext uri="{BB962C8B-B14F-4D97-AF65-F5344CB8AC3E}">
        <p14:creationId xmlns:p14="http://schemas.microsoft.com/office/powerpoint/2010/main" val="173073049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69963"/>
            <a:ext cx="7301047" cy="857250"/>
          </a:xfrm>
        </p:spPr>
        <p:txBody>
          <a:bodyPr/>
          <a:lstStyle/>
          <a:p>
            <a:r>
              <a:rPr lang="en-US" b="1" dirty="0"/>
              <a:t>OGC’s Objectives</a:t>
            </a:r>
          </a:p>
        </p:txBody>
      </p:sp>
      <p:sp>
        <p:nvSpPr>
          <p:cNvPr id="3" name="Content Placeholder 2"/>
          <p:cNvSpPr>
            <a:spLocks noGrp="1"/>
          </p:cNvSpPr>
          <p:nvPr>
            <p:ph idx="1"/>
          </p:nvPr>
        </p:nvSpPr>
        <p:spPr>
          <a:xfrm>
            <a:off x="457199" y="1227214"/>
            <a:ext cx="8039101" cy="3429008"/>
          </a:xfrm>
        </p:spPr>
        <p:txBody>
          <a:bodyPr>
            <a:noAutofit/>
          </a:bodyPr>
          <a:lstStyle/>
          <a:p>
            <a:r>
              <a:rPr lang="en-US" sz="2400" dirty="0">
                <a:latin typeface="Times New Roman" panose="02020603050405020304" pitchFamily="18" charset="0"/>
                <a:cs typeface="Times New Roman" panose="02020603050405020304" pitchFamily="18" charset="0"/>
              </a:rPr>
              <a:t>Legacy stockholders wanted/needed liquidity</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Desire to focus on operation of business and use of its income for benefit of mission and multiple stakeholders</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Goals: local control, independence, and on-going operation rather than liquidity events for stockholders</a:t>
            </a:r>
          </a:p>
        </p:txBody>
      </p:sp>
    </p:spTree>
    <p:extLst>
      <p:ext uri="{BB962C8B-B14F-4D97-AF65-F5344CB8AC3E}">
        <p14:creationId xmlns:p14="http://schemas.microsoft.com/office/powerpoint/2010/main" val="68444691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BA6323-49D4-A548-BCEC-A8BD662894B2}"/>
              </a:ext>
            </a:extLst>
          </p:cNvPr>
          <p:cNvSpPr/>
          <p:nvPr/>
        </p:nvSpPr>
        <p:spPr>
          <a:xfrm>
            <a:off x="101380" y="171002"/>
            <a:ext cx="9143850" cy="507831"/>
          </a:xfrm>
          <a:prstGeom prst="rect">
            <a:avLst/>
          </a:prstGeom>
        </p:spPr>
        <p:txBody>
          <a:bodyPr wrap="none">
            <a:spAutoFit/>
          </a:bodyPr>
          <a:lstStyle/>
          <a:p>
            <a:r>
              <a:rPr lang="en-US" sz="2700" b="1" dirty="0"/>
              <a:t>Key Features: Stewardship Trust </a:t>
            </a:r>
            <a:r>
              <a:rPr lang="en-US" sz="2400" b="1" dirty="0"/>
              <a:t>(perpetual purpose trust)</a:t>
            </a:r>
          </a:p>
        </p:txBody>
      </p:sp>
      <p:sp>
        <p:nvSpPr>
          <p:cNvPr id="5" name="Rectangle 4">
            <a:extLst>
              <a:ext uri="{FF2B5EF4-FFF2-40B4-BE49-F238E27FC236}">
                <a16:creationId xmlns:a16="http://schemas.microsoft.com/office/drawing/2014/main" id="{A3B33C11-9F78-744E-95E0-2E4ED3563E06}"/>
              </a:ext>
            </a:extLst>
          </p:cNvPr>
          <p:cNvSpPr/>
          <p:nvPr/>
        </p:nvSpPr>
        <p:spPr>
          <a:xfrm>
            <a:off x="246412" y="794870"/>
            <a:ext cx="8802586" cy="1885131"/>
          </a:xfrm>
          <a:prstGeom prst="rect">
            <a:avLst/>
          </a:prstGeom>
        </p:spPr>
        <p:txBody>
          <a:bodyPr wrap="square">
            <a:spAutoFit/>
          </a:bodyPr>
          <a:lstStyle/>
          <a:p>
            <a:endParaRPr lang="en-US" sz="450" b="1" dirty="0">
              <a:solidFill>
                <a:schemeClr val="tx1">
                  <a:lumMod val="50000"/>
                </a:schemeClr>
              </a:solidFill>
            </a:endParaRPr>
          </a:p>
          <a:p>
            <a:pPr marL="214313" indent="-214313">
              <a:buFont typeface="Arial" panose="020B0604020202020204" pitchFamily="34" charset="0"/>
              <a:buChar char="•"/>
            </a:pPr>
            <a:r>
              <a:rPr lang="en-US" sz="1400" b="1" dirty="0">
                <a:solidFill>
                  <a:schemeClr val="tx1">
                    <a:lumMod val="50000"/>
                  </a:schemeClr>
                </a:solidFill>
                <a:latin typeface="Times New Roman" panose="02020603050405020304" pitchFamily="18" charset="0"/>
                <a:cs typeface="Times New Roman" panose="02020603050405020304" pitchFamily="18" charset="0"/>
              </a:rPr>
              <a:t>Designed to hold company ownership for the long-term.</a:t>
            </a:r>
          </a:p>
          <a:p>
            <a:pPr marL="214313" indent="-214313">
              <a:buFont typeface="Arial" panose="020B0604020202020204" pitchFamily="34" charset="0"/>
              <a:buChar char="•"/>
            </a:pPr>
            <a:endParaRPr lang="en-US" sz="1400" b="1" dirty="0">
              <a:solidFill>
                <a:schemeClr val="tx1">
                  <a:lumMod val="50000"/>
                </a:schemeClr>
              </a:solidFill>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1400" b="1" dirty="0">
                <a:solidFill>
                  <a:schemeClr val="tx1">
                    <a:lumMod val="50000"/>
                  </a:schemeClr>
                </a:solidFill>
                <a:latin typeface="Times New Roman" panose="02020603050405020304" pitchFamily="18" charset="0"/>
                <a:cs typeface="Times New Roman" panose="02020603050405020304" pitchFamily="18" charset="0"/>
              </a:rPr>
              <a:t>As the majority owner, the Trust does not expect to extract a profit, nor is its goal to maximize its stock value in preparation for an “exit” since the trust intends to hold the company stock into perpetuity. Thus, eliminates  the need to have ongoing energy spent on finding vehicles for liquidity “exit” for past owners.</a:t>
            </a:r>
          </a:p>
          <a:p>
            <a:pPr marL="214313" indent="-214313">
              <a:buFont typeface="Arial" panose="020B0604020202020204" pitchFamily="34" charset="0"/>
              <a:buChar char="•"/>
            </a:pPr>
            <a:endParaRPr lang="en-US" sz="1400" b="1" dirty="0">
              <a:solidFill>
                <a:schemeClr val="tx1">
                  <a:lumMod val="50000"/>
                </a:schemeClr>
              </a:solidFill>
              <a:latin typeface="Times New Roman" panose="02020603050405020304" pitchFamily="18" charset="0"/>
              <a:cs typeface="Times New Roman" panose="02020603050405020304" pitchFamily="18" charset="0"/>
            </a:endParaRPr>
          </a:p>
          <a:p>
            <a:pPr marL="214313" indent="-214313">
              <a:buFont typeface="Arial" panose="020B0604020202020204" pitchFamily="34" charset="0"/>
              <a:buChar char="•"/>
            </a:pPr>
            <a:r>
              <a:rPr lang="en-US" sz="1400" b="1" dirty="0">
                <a:solidFill>
                  <a:schemeClr val="tx1">
                    <a:lumMod val="50000"/>
                  </a:schemeClr>
                </a:solidFill>
                <a:latin typeface="Times New Roman" panose="02020603050405020304" pitchFamily="18" charset="0"/>
                <a:cs typeface="Times New Roman" panose="02020603050405020304" pitchFamily="18" charset="0"/>
              </a:rPr>
              <a:t>Instead, the Trust directs the company leadership to reinvest the profits to keep the business healthy and viable, while focusing on serving its mission and stakeholder community.</a:t>
            </a:r>
          </a:p>
        </p:txBody>
      </p:sp>
      <p:pic>
        <p:nvPicPr>
          <p:cNvPr id="10" name="Picture 9">
            <a:extLst>
              <a:ext uri="{FF2B5EF4-FFF2-40B4-BE49-F238E27FC236}">
                <a16:creationId xmlns:a16="http://schemas.microsoft.com/office/drawing/2014/main" id="{2680A073-1F5E-8B4E-8CFC-077432C57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5321" y="2921271"/>
            <a:ext cx="2653084" cy="2103441"/>
          </a:xfrm>
          <a:prstGeom prst="rect">
            <a:avLst/>
          </a:prstGeom>
        </p:spPr>
      </p:pic>
      <p:grpSp>
        <p:nvGrpSpPr>
          <p:cNvPr id="15" name="Group 14">
            <a:extLst>
              <a:ext uri="{FF2B5EF4-FFF2-40B4-BE49-F238E27FC236}">
                <a16:creationId xmlns:a16="http://schemas.microsoft.com/office/drawing/2014/main" id="{A4E0A92E-4033-8E46-B6A5-0545F37F9D00}"/>
              </a:ext>
            </a:extLst>
          </p:cNvPr>
          <p:cNvGrpSpPr/>
          <p:nvPr/>
        </p:nvGrpSpPr>
        <p:grpSpPr>
          <a:xfrm>
            <a:off x="1039801" y="3011481"/>
            <a:ext cx="3679388" cy="1923023"/>
            <a:chOff x="458817" y="4015308"/>
            <a:chExt cx="4905851" cy="2564031"/>
          </a:xfrm>
        </p:grpSpPr>
        <p:pic>
          <p:nvPicPr>
            <p:cNvPr id="8" name="Picture 7">
              <a:extLst>
                <a:ext uri="{FF2B5EF4-FFF2-40B4-BE49-F238E27FC236}">
                  <a16:creationId xmlns:a16="http://schemas.microsoft.com/office/drawing/2014/main" id="{168DCD54-D6FC-0B40-B858-366C497835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817" y="4015308"/>
              <a:ext cx="4075281" cy="2564031"/>
            </a:xfrm>
            <a:prstGeom prst="rect">
              <a:avLst/>
            </a:prstGeom>
          </p:spPr>
        </p:pic>
        <p:pic>
          <p:nvPicPr>
            <p:cNvPr id="14" name="Picture 13">
              <a:extLst>
                <a:ext uri="{FF2B5EF4-FFF2-40B4-BE49-F238E27FC236}">
                  <a16:creationId xmlns:a16="http://schemas.microsoft.com/office/drawing/2014/main" id="{63DF5782-846B-194F-BEFF-59151B9F61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66"/>
            <a:stretch/>
          </p:blipFill>
          <p:spPr>
            <a:xfrm>
              <a:off x="3839327" y="5866307"/>
              <a:ext cx="1525341" cy="427513"/>
            </a:xfrm>
            <a:prstGeom prst="rect">
              <a:avLst/>
            </a:prstGeom>
          </p:spPr>
        </p:pic>
      </p:grpSp>
    </p:spTree>
    <p:extLst>
      <p:ext uri="{BB962C8B-B14F-4D97-AF65-F5344CB8AC3E}">
        <p14:creationId xmlns:p14="http://schemas.microsoft.com/office/powerpoint/2010/main" val="113854315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41"/>
          <p:cNvPicPr preferRelativeResize="0"/>
          <p:nvPr/>
        </p:nvPicPr>
        <p:blipFill rotWithShape="1">
          <a:blip r:embed="rId3">
            <a:alphaModFix/>
          </a:blip>
          <a:srcRect/>
          <a:stretch/>
        </p:blipFill>
        <p:spPr>
          <a:xfrm>
            <a:off x="1594311" y="1073309"/>
            <a:ext cx="1281285" cy="1257660"/>
          </a:xfrm>
          <a:prstGeom prst="rect">
            <a:avLst/>
          </a:prstGeom>
          <a:noFill/>
          <a:ln>
            <a:noFill/>
          </a:ln>
        </p:spPr>
      </p:pic>
      <p:sp>
        <p:nvSpPr>
          <p:cNvPr id="233" name="Google Shape;233;p41"/>
          <p:cNvSpPr txBox="1"/>
          <p:nvPr/>
        </p:nvSpPr>
        <p:spPr>
          <a:xfrm>
            <a:off x="328714" y="2378544"/>
            <a:ext cx="3807600" cy="454500"/>
          </a:xfrm>
          <a:prstGeom prst="rect">
            <a:avLst/>
          </a:prstGeom>
          <a:noFill/>
          <a:ln>
            <a:noFill/>
          </a:ln>
        </p:spPr>
        <p:txBody>
          <a:bodyPr spcFirstLastPara="1" wrap="square" lIns="82275" tIns="82275" rIns="82275" bIns="82275" anchor="ctr" anchorCtr="0">
            <a:noAutofit/>
          </a:bodyPr>
          <a:lstStyle/>
          <a:p>
            <a:pPr marL="0" marR="0" lvl="0" indent="0" algn="ctr" rtl="0">
              <a:spcBef>
                <a:spcPts val="0"/>
              </a:spcBef>
              <a:spcAft>
                <a:spcPts val="0"/>
              </a:spcAft>
              <a:buNone/>
            </a:pPr>
            <a:r>
              <a:rPr lang="en" sz="1500" b="1">
                <a:solidFill>
                  <a:srgbClr val="38761D"/>
                </a:solidFill>
                <a:latin typeface="Calibri"/>
                <a:ea typeface="Calibri"/>
                <a:cs typeface="Calibri"/>
                <a:sym typeface="Calibri"/>
              </a:rPr>
              <a:t>The Sustainable Food + Agriculture </a:t>
            </a:r>
            <a:endParaRPr sz="1500" b="1">
              <a:solidFill>
                <a:srgbClr val="38761D"/>
              </a:solidFill>
              <a:latin typeface="Calibri"/>
              <a:ea typeface="Calibri"/>
              <a:cs typeface="Calibri"/>
              <a:sym typeface="Calibri"/>
            </a:endParaRPr>
          </a:p>
          <a:p>
            <a:pPr marL="0" marR="0" lvl="0" indent="0" algn="ctr" rtl="0">
              <a:spcBef>
                <a:spcPts val="0"/>
              </a:spcBef>
              <a:spcAft>
                <a:spcPts val="0"/>
              </a:spcAft>
              <a:buNone/>
            </a:pPr>
            <a:r>
              <a:rPr lang="en" sz="1500" b="1">
                <a:solidFill>
                  <a:srgbClr val="38761D"/>
                </a:solidFill>
                <a:latin typeface="Calibri"/>
                <a:ea typeface="Calibri"/>
                <a:cs typeface="Calibri"/>
                <a:sym typeface="Calibri"/>
              </a:rPr>
              <a:t>Perpetual Purpose Trust (SFAPPT)</a:t>
            </a:r>
            <a:endParaRPr sz="1500" b="1">
              <a:solidFill>
                <a:schemeClr val="dk1"/>
              </a:solidFill>
              <a:latin typeface="Calibri"/>
              <a:ea typeface="Calibri"/>
              <a:cs typeface="Calibri"/>
              <a:sym typeface="Calibri"/>
            </a:endParaRPr>
          </a:p>
        </p:txBody>
      </p:sp>
      <p:sp>
        <p:nvSpPr>
          <p:cNvPr id="234" name="Google Shape;234;p41"/>
          <p:cNvSpPr/>
          <p:nvPr/>
        </p:nvSpPr>
        <p:spPr>
          <a:xfrm>
            <a:off x="1594177" y="3595336"/>
            <a:ext cx="1281300" cy="1257900"/>
          </a:xfrm>
          <a:prstGeom prst="ellipse">
            <a:avLst/>
          </a:prstGeom>
          <a:noFill/>
          <a:ln w="9525" cap="flat" cmpd="sng">
            <a:solidFill>
              <a:schemeClr val="dk2"/>
            </a:solidFill>
            <a:prstDash val="solid"/>
            <a:round/>
            <a:headEnd type="none" w="sm" len="sm"/>
            <a:tailEnd type="none" w="sm" len="sm"/>
          </a:ln>
        </p:spPr>
        <p:txBody>
          <a:bodyPr spcFirstLastPara="1" wrap="square" lIns="82275" tIns="82275" rIns="82275" bIns="82275"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pic>
        <p:nvPicPr>
          <p:cNvPr id="235" name="Google Shape;235;p41"/>
          <p:cNvPicPr preferRelativeResize="0"/>
          <p:nvPr/>
        </p:nvPicPr>
        <p:blipFill rotWithShape="1">
          <a:blip r:embed="rId4">
            <a:alphaModFix/>
          </a:blip>
          <a:srcRect b="9909"/>
          <a:stretch/>
        </p:blipFill>
        <p:spPr>
          <a:xfrm>
            <a:off x="1661846" y="3927368"/>
            <a:ext cx="1146080" cy="573839"/>
          </a:xfrm>
          <a:prstGeom prst="rect">
            <a:avLst/>
          </a:prstGeom>
          <a:noFill/>
          <a:ln>
            <a:noFill/>
          </a:ln>
        </p:spPr>
      </p:pic>
      <p:cxnSp>
        <p:nvCxnSpPr>
          <p:cNvPr id="236" name="Google Shape;236;p41"/>
          <p:cNvCxnSpPr/>
          <p:nvPr/>
        </p:nvCxnSpPr>
        <p:spPr>
          <a:xfrm>
            <a:off x="2232422" y="2856601"/>
            <a:ext cx="0" cy="707700"/>
          </a:xfrm>
          <a:prstGeom prst="straightConnector1">
            <a:avLst/>
          </a:prstGeom>
          <a:noFill/>
          <a:ln w="28575" cap="flat" cmpd="sng">
            <a:solidFill>
              <a:schemeClr val="dk2"/>
            </a:solidFill>
            <a:prstDash val="solid"/>
            <a:round/>
            <a:headEnd type="none" w="sm" len="sm"/>
            <a:tailEnd type="triangle" w="med" len="med"/>
          </a:ln>
        </p:spPr>
      </p:cxnSp>
      <p:sp>
        <p:nvSpPr>
          <p:cNvPr id="237" name="Google Shape;237;p41"/>
          <p:cNvSpPr txBox="1"/>
          <p:nvPr/>
        </p:nvSpPr>
        <p:spPr>
          <a:xfrm>
            <a:off x="2960927" y="1430040"/>
            <a:ext cx="4609200" cy="544200"/>
          </a:xfrm>
          <a:prstGeom prst="rect">
            <a:avLst/>
          </a:prstGeom>
          <a:noFill/>
          <a:ln>
            <a:noFill/>
          </a:ln>
        </p:spPr>
        <p:txBody>
          <a:bodyPr spcFirstLastPara="1" wrap="square" lIns="82275" tIns="82275" rIns="82275" bIns="82275" anchor="ctr" anchorCtr="0">
            <a:noAutofit/>
          </a:bodyPr>
          <a:lstStyle/>
          <a:p>
            <a:pPr marL="0" marR="0" lvl="0" indent="0" algn="l" rtl="0">
              <a:spcBef>
                <a:spcPts val="0"/>
              </a:spcBef>
              <a:spcAft>
                <a:spcPts val="0"/>
              </a:spcAft>
              <a:buNone/>
            </a:pPr>
            <a:r>
              <a:rPr lang="en" dirty="0">
                <a:solidFill>
                  <a:schemeClr val="dk1"/>
                </a:solidFill>
                <a:latin typeface="Calibri"/>
                <a:ea typeface="Calibri"/>
                <a:cs typeface="Calibri"/>
                <a:sym typeface="Calibri"/>
              </a:rPr>
              <a:t>The trust holds 100% of common stock in perpetuity with “no exit.” The trust is a “steward-owner” that ensures continuity of operations to purpose.</a:t>
            </a:r>
            <a:endParaRPr dirty="0">
              <a:solidFill>
                <a:schemeClr val="dk1"/>
              </a:solidFill>
              <a:latin typeface="Calibri"/>
              <a:ea typeface="Calibri"/>
              <a:cs typeface="Calibri"/>
              <a:sym typeface="Calibri"/>
            </a:endParaRPr>
          </a:p>
        </p:txBody>
      </p:sp>
      <p:sp>
        <p:nvSpPr>
          <p:cNvPr id="240" name="Google Shape;240;p41"/>
          <p:cNvSpPr txBox="1"/>
          <p:nvPr/>
        </p:nvSpPr>
        <p:spPr>
          <a:xfrm>
            <a:off x="2308627" y="2955765"/>
            <a:ext cx="1622700" cy="346800"/>
          </a:xfrm>
          <a:prstGeom prst="rect">
            <a:avLst/>
          </a:prstGeom>
          <a:noFill/>
          <a:ln>
            <a:noFill/>
          </a:ln>
        </p:spPr>
        <p:txBody>
          <a:bodyPr spcFirstLastPara="1" wrap="square" lIns="82275" tIns="82275" rIns="82275" bIns="82275" anchor="ctr" anchorCtr="0">
            <a:noAutofit/>
          </a:bodyPr>
          <a:lstStyle/>
          <a:p>
            <a:pPr marL="0" marR="0" lvl="0" indent="0" algn="l" rtl="0">
              <a:spcBef>
                <a:spcPts val="0"/>
              </a:spcBef>
              <a:spcAft>
                <a:spcPts val="0"/>
              </a:spcAft>
              <a:buNone/>
            </a:pPr>
            <a:r>
              <a:rPr lang="en" sz="1400" dirty="0">
                <a:solidFill>
                  <a:schemeClr val="dk1"/>
                </a:solidFill>
                <a:latin typeface="Calibri"/>
                <a:ea typeface="Calibri"/>
                <a:cs typeface="Calibri"/>
                <a:sym typeface="Calibri"/>
              </a:rPr>
              <a:t>Owns and controls</a:t>
            </a:r>
            <a:endParaRPr sz="1400" dirty="0">
              <a:solidFill>
                <a:schemeClr val="dk1"/>
              </a:solidFill>
              <a:latin typeface="Calibri"/>
              <a:ea typeface="Calibri"/>
              <a:cs typeface="Calibri"/>
              <a:sym typeface="Calibri"/>
            </a:endParaRPr>
          </a:p>
        </p:txBody>
      </p:sp>
      <p:sp>
        <p:nvSpPr>
          <p:cNvPr id="243" name="Google Shape;243;p41"/>
          <p:cNvSpPr txBox="1"/>
          <p:nvPr/>
        </p:nvSpPr>
        <p:spPr>
          <a:xfrm>
            <a:off x="1326150" y="4738800"/>
            <a:ext cx="2181300" cy="480900"/>
          </a:xfrm>
          <a:prstGeom prst="rect">
            <a:avLst/>
          </a:prstGeom>
          <a:noFill/>
          <a:ln>
            <a:noFill/>
          </a:ln>
        </p:spPr>
        <p:txBody>
          <a:bodyPr spcFirstLastPara="1" wrap="square" lIns="82275" tIns="82275" rIns="82275" bIns="82275" anchor="ctr" anchorCtr="0">
            <a:noAutofit/>
          </a:bodyPr>
          <a:lstStyle/>
          <a:p>
            <a:pPr marL="0" marR="0" lvl="0" indent="0" algn="l" rtl="0">
              <a:spcBef>
                <a:spcPts val="0"/>
              </a:spcBef>
              <a:spcAft>
                <a:spcPts val="0"/>
              </a:spcAft>
              <a:buNone/>
            </a:pPr>
            <a:r>
              <a:rPr lang="en" sz="1100" dirty="0">
                <a:solidFill>
                  <a:srgbClr val="3F6229"/>
                </a:solidFill>
                <a:latin typeface="Calibri"/>
                <a:ea typeface="Calibri"/>
                <a:cs typeface="Calibri"/>
                <a:sym typeface="Calibri"/>
              </a:rPr>
              <a:t>c-</a:t>
            </a:r>
            <a:r>
              <a:rPr lang="en" sz="1100" dirty="0" err="1">
                <a:solidFill>
                  <a:srgbClr val="3F6229"/>
                </a:solidFill>
                <a:latin typeface="Calibri"/>
                <a:ea typeface="Calibri"/>
                <a:cs typeface="Calibri"/>
                <a:sym typeface="Calibri"/>
              </a:rPr>
              <a:t>corp</a:t>
            </a:r>
            <a:r>
              <a:rPr lang="en" sz="1100" dirty="0">
                <a:solidFill>
                  <a:srgbClr val="3F6229"/>
                </a:solidFill>
                <a:latin typeface="Calibri"/>
                <a:ea typeface="Calibri"/>
                <a:cs typeface="Calibri"/>
                <a:sym typeface="Calibri"/>
              </a:rPr>
              <a:t> Oregon Benefit Company</a:t>
            </a:r>
            <a:endParaRPr sz="1100" dirty="0">
              <a:solidFill>
                <a:srgbClr val="3F6229"/>
              </a:solidFill>
              <a:latin typeface="Calibri"/>
              <a:ea typeface="Calibri"/>
              <a:cs typeface="Calibri"/>
              <a:sym typeface="Calibri"/>
            </a:endParaRPr>
          </a:p>
        </p:txBody>
      </p:sp>
      <p:sp>
        <p:nvSpPr>
          <p:cNvPr id="244" name="Google Shape;244;p41"/>
          <p:cNvSpPr/>
          <p:nvPr/>
        </p:nvSpPr>
        <p:spPr>
          <a:xfrm>
            <a:off x="360224" y="148305"/>
            <a:ext cx="7671949" cy="863644"/>
          </a:xfrm>
          <a:prstGeom prst="rect">
            <a:avLst/>
          </a:prstGeom>
          <a:noFill/>
          <a:ln w="38100" cap="flat" cmpd="sng">
            <a:solidFill>
              <a:srgbClr val="426578"/>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1"/>
          <p:cNvSpPr txBox="1"/>
          <p:nvPr/>
        </p:nvSpPr>
        <p:spPr>
          <a:xfrm>
            <a:off x="524625" y="205574"/>
            <a:ext cx="7507548" cy="480900"/>
          </a:xfrm>
          <a:prstGeom prst="rect">
            <a:avLst/>
          </a:prstGeom>
          <a:noFill/>
          <a:ln>
            <a:noFill/>
          </a:ln>
        </p:spPr>
        <p:txBody>
          <a:bodyPr spcFirstLastPara="1" wrap="square" lIns="91425" tIns="91425" rIns="91425" bIns="91425" anchor="t" anchorCtr="0">
            <a:noAutofit/>
          </a:bodyPr>
          <a:lstStyle/>
          <a:p>
            <a:pPr algn="ctr"/>
            <a:r>
              <a:rPr lang="en-US" sz="2000" b="1" dirty="0">
                <a:solidFill>
                  <a:srgbClr val="000000"/>
                </a:solidFill>
              </a:rPr>
              <a:t>Stewardship Trust Ownership of Operating Company</a:t>
            </a:r>
          </a:p>
        </p:txBody>
      </p:sp>
    </p:spTree>
    <p:extLst>
      <p:ext uri="{BB962C8B-B14F-4D97-AF65-F5344CB8AC3E}">
        <p14:creationId xmlns:p14="http://schemas.microsoft.com/office/powerpoint/2010/main" val="124641485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Shape 162">
            <a:extLst>
              <a:ext uri="{FF2B5EF4-FFF2-40B4-BE49-F238E27FC236}">
                <a16:creationId xmlns:a16="http://schemas.microsoft.com/office/drawing/2014/main" id="{214EF6DD-0BA6-D343-9495-407C8F868F55}"/>
              </a:ext>
            </a:extLst>
          </p:cNvPr>
          <p:cNvGrpSpPr/>
          <p:nvPr/>
        </p:nvGrpSpPr>
        <p:grpSpPr>
          <a:xfrm>
            <a:off x="4308601" y="602228"/>
            <a:ext cx="1466688" cy="1439643"/>
            <a:chOff x="4952676" y="1155798"/>
            <a:chExt cx="1629653" cy="1599603"/>
          </a:xfrm>
        </p:grpSpPr>
        <p:pic>
          <p:nvPicPr>
            <p:cNvPr id="30" name="Shape 163">
              <a:extLst>
                <a:ext uri="{FF2B5EF4-FFF2-40B4-BE49-F238E27FC236}">
                  <a16:creationId xmlns:a16="http://schemas.microsoft.com/office/drawing/2014/main" id="{7B953164-A729-D74F-A67E-9A92CC1DF7B3}"/>
                </a:ext>
              </a:extLst>
            </p:cNvPr>
            <p:cNvPicPr preferRelativeResize="0"/>
            <p:nvPr/>
          </p:nvPicPr>
          <p:blipFill>
            <a:blip r:embed="rId3">
              <a:alphaModFix/>
            </a:blip>
            <a:stretch>
              <a:fillRect/>
            </a:stretch>
          </p:blipFill>
          <p:spPr>
            <a:xfrm>
              <a:off x="4952676" y="1155798"/>
              <a:ext cx="1629653" cy="1599603"/>
            </a:xfrm>
            <a:prstGeom prst="rect">
              <a:avLst/>
            </a:prstGeom>
            <a:noFill/>
            <a:ln>
              <a:noFill/>
            </a:ln>
          </p:spPr>
        </p:pic>
        <p:sp>
          <p:nvSpPr>
            <p:cNvPr id="32" name="Shape 164">
              <a:extLst>
                <a:ext uri="{FF2B5EF4-FFF2-40B4-BE49-F238E27FC236}">
                  <a16:creationId xmlns:a16="http://schemas.microsoft.com/office/drawing/2014/main" id="{14195F9A-5B27-FF4A-ABAA-1C84C5CFC5BE}"/>
                </a:ext>
              </a:extLst>
            </p:cNvPr>
            <p:cNvSpPr txBox="1"/>
            <p:nvPr/>
          </p:nvSpPr>
          <p:spPr>
            <a:xfrm>
              <a:off x="5641327" y="2302701"/>
              <a:ext cx="774733" cy="235923"/>
            </a:xfrm>
            <a:prstGeom prst="rect">
              <a:avLst/>
            </a:prstGeom>
            <a:noFill/>
            <a:ln>
              <a:noFill/>
            </a:ln>
          </p:spPr>
          <p:txBody>
            <a:bodyPr spcFirstLastPara="1" wrap="square" lIns="82283" tIns="82283" rIns="82283" bIns="82283" anchor="ctr" anchorCtr="0">
              <a:noAutofit/>
            </a:bodyPr>
            <a:lstStyle/>
            <a:p>
              <a:pPr algn="ctr">
                <a:lnSpc>
                  <a:spcPct val="115000"/>
                </a:lnSpc>
              </a:pPr>
              <a:r>
                <a:rPr lang="en" sz="1440" b="1" dirty="0">
                  <a:latin typeface="Calibri"/>
                  <a:ea typeface="Calibri"/>
                  <a:cs typeface="Calibri"/>
                  <a:sym typeface="Calibri"/>
                </a:rPr>
                <a:t>Trust</a:t>
              </a:r>
              <a:endParaRPr sz="1440" b="1" dirty="0">
                <a:latin typeface="Calibri"/>
                <a:ea typeface="Calibri"/>
                <a:cs typeface="Calibri"/>
                <a:sym typeface="Calibri"/>
              </a:endParaRPr>
            </a:p>
          </p:txBody>
        </p:sp>
      </p:grpSp>
      <p:grpSp>
        <p:nvGrpSpPr>
          <p:cNvPr id="33" name="Shape 168">
            <a:extLst>
              <a:ext uri="{FF2B5EF4-FFF2-40B4-BE49-F238E27FC236}">
                <a16:creationId xmlns:a16="http://schemas.microsoft.com/office/drawing/2014/main" id="{9530530F-B473-4D4C-A561-4CAD87D25E81}"/>
              </a:ext>
            </a:extLst>
          </p:cNvPr>
          <p:cNvGrpSpPr/>
          <p:nvPr/>
        </p:nvGrpSpPr>
        <p:grpSpPr>
          <a:xfrm>
            <a:off x="2692729" y="1846771"/>
            <a:ext cx="1444802" cy="1418012"/>
            <a:chOff x="2727500" y="3744550"/>
            <a:chExt cx="1423800" cy="1397400"/>
          </a:xfrm>
        </p:grpSpPr>
        <p:sp>
          <p:nvSpPr>
            <p:cNvPr id="34" name="Shape 169">
              <a:extLst>
                <a:ext uri="{FF2B5EF4-FFF2-40B4-BE49-F238E27FC236}">
                  <a16:creationId xmlns:a16="http://schemas.microsoft.com/office/drawing/2014/main" id="{1B27E00A-5E87-6B43-AA15-1B5902D3D14C}"/>
                </a:ext>
              </a:extLst>
            </p:cNvPr>
            <p:cNvSpPr/>
            <p:nvPr/>
          </p:nvSpPr>
          <p:spPr>
            <a:xfrm>
              <a:off x="2727500" y="3744550"/>
              <a:ext cx="1423800" cy="1397400"/>
            </a:xfrm>
            <a:prstGeom prst="ellipse">
              <a:avLst/>
            </a:prstGeom>
            <a:noFill/>
            <a:ln w="19050"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endParaRPr sz="1620"/>
            </a:p>
          </p:txBody>
        </p:sp>
        <p:pic>
          <p:nvPicPr>
            <p:cNvPr id="35" name="Shape 170">
              <a:extLst>
                <a:ext uri="{FF2B5EF4-FFF2-40B4-BE49-F238E27FC236}">
                  <a16:creationId xmlns:a16="http://schemas.microsoft.com/office/drawing/2014/main" id="{301EE350-F3D4-304D-8F62-5688C5AEA1FE}"/>
                </a:ext>
              </a:extLst>
            </p:cNvPr>
            <p:cNvPicPr preferRelativeResize="0"/>
            <p:nvPr/>
          </p:nvPicPr>
          <p:blipFill rotWithShape="1">
            <a:blip r:embed="rId4">
              <a:alphaModFix/>
            </a:blip>
            <a:srcRect b="9909"/>
            <a:stretch/>
          </p:blipFill>
          <p:spPr>
            <a:xfrm>
              <a:off x="2802688" y="4113475"/>
              <a:ext cx="1273424" cy="637600"/>
            </a:xfrm>
            <a:prstGeom prst="rect">
              <a:avLst/>
            </a:prstGeom>
            <a:noFill/>
            <a:ln>
              <a:noFill/>
            </a:ln>
          </p:spPr>
        </p:pic>
      </p:grpSp>
      <p:grpSp>
        <p:nvGrpSpPr>
          <p:cNvPr id="2" name="Group 1">
            <a:extLst>
              <a:ext uri="{FF2B5EF4-FFF2-40B4-BE49-F238E27FC236}">
                <a16:creationId xmlns:a16="http://schemas.microsoft.com/office/drawing/2014/main" id="{C1F754F5-B6B5-3F4D-9923-C75192A90A5A}"/>
              </a:ext>
            </a:extLst>
          </p:cNvPr>
          <p:cNvGrpSpPr/>
          <p:nvPr/>
        </p:nvGrpSpPr>
        <p:grpSpPr>
          <a:xfrm>
            <a:off x="5946359" y="1851434"/>
            <a:ext cx="1413074" cy="1386412"/>
            <a:chOff x="8220962" y="2631990"/>
            <a:chExt cx="1884098" cy="1848549"/>
          </a:xfrm>
        </p:grpSpPr>
        <p:sp>
          <p:nvSpPr>
            <p:cNvPr id="36" name="Shape 171">
              <a:extLst>
                <a:ext uri="{FF2B5EF4-FFF2-40B4-BE49-F238E27FC236}">
                  <a16:creationId xmlns:a16="http://schemas.microsoft.com/office/drawing/2014/main" id="{EBF9270C-A28C-7141-99A8-377576DDFC68}"/>
                </a:ext>
              </a:extLst>
            </p:cNvPr>
            <p:cNvSpPr/>
            <p:nvPr/>
          </p:nvSpPr>
          <p:spPr>
            <a:xfrm>
              <a:off x="8220962" y="2631990"/>
              <a:ext cx="1884098" cy="1848549"/>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endParaRPr sz="810" dirty="0">
                <a:latin typeface="Calibri"/>
                <a:ea typeface="Calibri"/>
                <a:cs typeface="Calibri"/>
                <a:sym typeface="Calibri"/>
              </a:endParaRPr>
            </a:p>
          </p:txBody>
        </p:sp>
        <p:sp>
          <p:nvSpPr>
            <p:cNvPr id="37" name="Rectangle 36">
              <a:extLst>
                <a:ext uri="{FF2B5EF4-FFF2-40B4-BE49-F238E27FC236}">
                  <a16:creationId xmlns:a16="http://schemas.microsoft.com/office/drawing/2014/main" id="{E7160B47-C5A1-F44D-B47F-59557DFC9DB2}"/>
                </a:ext>
              </a:extLst>
            </p:cNvPr>
            <p:cNvSpPr/>
            <p:nvPr/>
          </p:nvSpPr>
          <p:spPr>
            <a:xfrm>
              <a:off x="8290413" y="2988207"/>
              <a:ext cx="1660883" cy="1169550"/>
            </a:xfrm>
            <a:prstGeom prst="rect">
              <a:avLst/>
            </a:prstGeom>
          </p:spPr>
          <p:txBody>
            <a:bodyPr wrap="square">
              <a:spAutoFit/>
            </a:bodyPr>
            <a:lstStyle/>
            <a:p>
              <a:pPr algn="ctr"/>
              <a:r>
                <a:rPr lang="en-US" sz="1200" b="1" dirty="0">
                  <a:ea typeface="Calibri"/>
                  <a:cs typeface="Calibri"/>
                  <a:sym typeface="Calibri"/>
                </a:rPr>
                <a:t>Preferred Shareholders </a:t>
              </a:r>
              <a:r>
                <a:rPr lang="en-US" sz="900" dirty="0">
                  <a:ea typeface="Calibri"/>
                  <a:cs typeface="Calibri"/>
                  <a:sym typeface="Calibri"/>
                </a:rPr>
                <a:t>(private placement mission aligned investors)</a:t>
              </a:r>
            </a:p>
          </p:txBody>
        </p:sp>
      </p:grpSp>
      <p:sp>
        <p:nvSpPr>
          <p:cNvPr id="40" name="Shape 152">
            <a:extLst>
              <a:ext uri="{FF2B5EF4-FFF2-40B4-BE49-F238E27FC236}">
                <a16:creationId xmlns:a16="http://schemas.microsoft.com/office/drawing/2014/main" id="{D94070F5-971D-884F-B1FF-EB2E3FEADB6B}"/>
              </a:ext>
            </a:extLst>
          </p:cNvPr>
          <p:cNvSpPr/>
          <p:nvPr/>
        </p:nvSpPr>
        <p:spPr>
          <a:xfrm>
            <a:off x="4152376" y="3533326"/>
            <a:ext cx="1779137" cy="95855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r>
              <a:rPr lang="en" sz="1350" b="1" dirty="0">
                <a:latin typeface="Calibri"/>
                <a:ea typeface="Calibri"/>
                <a:cs typeface="Calibri"/>
                <a:sym typeface="Calibri"/>
              </a:rPr>
              <a:t>Stakeholders: </a:t>
            </a:r>
          </a:p>
          <a:p>
            <a:pPr algn="ctr"/>
            <a:r>
              <a:rPr lang="en" sz="1350" dirty="0">
                <a:latin typeface="Calibri"/>
                <a:ea typeface="Calibri"/>
                <a:cs typeface="Calibri"/>
                <a:sym typeface="Calibri"/>
              </a:rPr>
              <a:t>Employees, farmers, customers, community allies</a:t>
            </a:r>
            <a:endParaRPr sz="1350" dirty="0">
              <a:latin typeface="Calibri"/>
              <a:ea typeface="Calibri"/>
              <a:cs typeface="Calibri"/>
              <a:sym typeface="Calibri"/>
            </a:endParaRPr>
          </a:p>
        </p:txBody>
      </p:sp>
      <p:grpSp>
        <p:nvGrpSpPr>
          <p:cNvPr id="41" name="Group 40">
            <a:extLst>
              <a:ext uri="{FF2B5EF4-FFF2-40B4-BE49-F238E27FC236}">
                <a16:creationId xmlns:a16="http://schemas.microsoft.com/office/drawing/2014/main" id="{5EA1F9A2-B33F-7047-8542-BCF07261E8D0}"/>
              </a:ext>
            </a:extLst>
          </p:cNvPr>
          <p:cNvGrpSpPr/>
          <p:nvPr/>
        </p:nvGrpSpPr>
        <p:grpSpPr>
          <a:xfrm>
            <a:off x="1219131" y="602228"/>
            <a:ext cx="1402892" cy="1376422"/>
            <a:chOff x="8509846" y="1659917"/>
            <a:chExt cx="1870522" cy="1835229"/>
          </a:xfrm>
        </p:grpSpPr>
        <p:sp>
          <p:nvSpPr>
            <p:cNvPr id="42" name="Shape 171">
              <a:extLst>
                <a:ext uri="{FF2B5EF4-FFF2-40B4-BE49-F238E27FC236}">
                  <a16:creationId xmlns:a16="http://schemas.microsoft.com/office/drawing/2014/main" id="{B453C495-7016-3D44-8109-5D5AA4C1BB3A}"/>
                </a:ext>
              </a:extLst>
            </p:cNvPr>
            <p:cNvSpPr/>
            <p:nvPr/>
          </p:nvSpPr>
          <p:spPr>
            <a:xfrm>
              <a:off x="8509846" y="1659917"/>
              <a:ext cx="1870522" cy="1835229"/>
            </a:xfrm>
            <a:prstGeom prst="ellipse">
              <a:avLst/>
            </a:prstGeom>
            <a:solidFill>
              <a:schemeClr val="accent2">
                <a:lumMod val="60000"/>
                <a:lumOff val="40000"/>
              </a:schemeClr>
            </a:solid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endParaRPr sz="810" dirty="0">
                <a:latin typeface="Calibri"/>
                <a:ea typeface="Calibri"/>
                <a:cs typeface="Calibri"/>
                <a:sym typeface="Calibri"/>
              </a:endParaRPr>
            </a:p>
          </p:txBody>
        </p:sp>
        <p:sp>
          <p:nvSpPr>
            <p:cNvPr id="43" name="Rectangle 42">
              <a:extLst>
                <a:ext uri="{FF2B5EF4-FFF2-40B4-BE49-F238E27FC236}">
                  <a16:creationId xmlns:a16="http://schemas.microsoft.com/office/drawing/2014/main" id="{4180F4C7-561B-634D-8955-21DA2D3481BD}"/>
                </a:ext>
              </a:extLst>
            </p:cNvPr>
            <p:cNvSpPr/>
            <p:nvPr/>
          </p:nvSpPr>
          <p:spPr>
            <a:xfrm>
              <a:off x="8614665" y="2285144"/>
              <a:ext cx="1660883" cy="800219"/>
            </a:xfrm>
            <a:prstGeom prst="rect">
              <a:avLst/>
            </a:prstGeom>
          </p:spPr>
          <p:txBody>
            <a:bodyPr wrap="square">
              <a:spAutoFit/>
            </a:bodyPr>
            <a:lstStyle/>
            <a:p>
              <a:pPr algn="ctr"/>
              <a:r>
                <a:rPr lang="en-US" sz="1200" b="1" dirty="0">
                  <a:ea typeface="Calibri"/>
                  <a:cs typeface="Calibri"/>
                  <a:sym typeface="Calibri"/>
                </a:rPr>
                <a:t>Institutional Loan </a:t>
              </a:r>
              <a:r>
                <a:rPr lang="en-US" sz="900" dirty="0">
                  <a:ea typeface="Calibri"/>
                  <a:cs typeface="Calibri"/>
                  <a:sym typeface="Calibri"/>
                </a:rPr>
                <a:t>(RSF Social Finance)</a:t>
              </a:r>
            </a:p>
          </p:txBody>
        </p:sp>
      </p:grpSp>
      <p:grpSp>
        <p:nvGrpSpPr>
          <p:cNvPr id="48" name="Group 47">
            <a:extLst>
              <a:ext uri="{FF2B5EF4-FFF2-40B4-BE49-F238E27FC236}">
                <a16:creationId xmlns:a16="http://schemas.microsoft.com/office/drawing/2014/main" id="{5B41F5DC-8569-4E4F-AA0F-5CF9CDE75BE1}"/>
              </a:ext>
            </a:extLst>
          </p:cNvPr>
          <p:cNvGrpSpPr/>
          <p:nvPr/>
        </p:nvGrpSpPr>
        <p:grpSpPr>
          <a:xfrm>
            <a:off x="1290807" y="3101842"/>
            <a:ext cx="1416768" cy="1390037"/>
            <a:chOff x="8116590" y="2767026"/>
            <a:chExt cx="1889024" cy="1853382"/>
          </a:xfrm>
        </p:grpSpPr>
        <p:sp>
          <p:nvSpPr>
            <p:cNvPr id="49" name="Shape 171">
              <a:extLst>
                <a:ext uri="{FF2B5EF4-FFF2-40B4-BE49-F238E27FC236}">
                  <a16:creationId xmlns:a16="http://schemas.microsoft.com/office/drawing/2014/main" id="{6D7BCBBA-D550-2B44-B7AD-9B83E9242EF5}"/>
                </a:ext>
              </a:extLst>
            </p:cNvPr>
            <p:cNvSpPr/>
            <p:nvPr/>
          </p:nvSpPr>
          <p:spPr>
            <a:xfrm>
              <a:off x="8116590" y="2767026"/>
              <a:ext cx="1889024" cy="1853382"/>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endParaRPr sz="810" dirty="0">
                <a:latin typeface="Calibri"/>
                <a:ea typeface="Calibri"/>
                <a:cs typeface="Calibri"/>
                <a:sym typeface="Calibri"/>
              </a:endParaRPr>
            </a:p>
          </p:txBody>
        </p:sp>
        <p:sp>
          <p:nvSpPr>
            <p:cNvPr id="51" name="Rectangle 50">
              <a:extLst>
                <a:ext uri="{FF2B5EF4-FFF2-40B4-BE49-F238E27FC236}">
                  <a16:creationId xmlns:a16="http://schemas.microsoft.com/office/drawing/2014/main" id="{C27E4EA8-8729-5547-8635-40A1B771AC33}"/>
                </a:ext>
              </a:extLst>
            </p:cNvPr>
            <p:cNvSpPr/>
            <p:nvPr/>
          </p:nvSpPr>
          <p:spPr>
            <a:xfrm>
              <a:off x="8243114" y="2811630"/>
              <a:ext cx="1660883" cy="1723549"/>
            </a:xfrm>
            <a:prstGeom prst="rect">
              <a:avLst/>
            </a:prstGeom>
          </p:spPr>
          <p:txBody>
            <a:bodyPr wrap="square">
              <a:spAutoFit/>
            </a:bodyPr>
            <a:lstStyle/>
            <a:p>
              <a:pPr algn="ctr"/>
              <a:r>
                <a:rPr lang="en-US" sz="1200" b="1" dirty="0">
                  <a:ea typeface="Calibri"/>
                  <a:cs typeface="Calibri"/>
                  <a:sym typeface="Calibri"/>
                </a:rPr>
                <a:t>Minority Common Stock </a:t>
              </a:r>
              <a:r>
                <a:rPr lang="en-US" sz="1050" dirty="0">
                  <a:ea typeface="Calibri"/>
                  <a:cs typeface="Calibri"/>
                  <a:sym typeface="Calibri"/>
                </a:rPr>
                <a:t>(exiting shareholders founding farmers &amp; employees)</a:t>
              </a:r>
            </a:p>
          </p:txBody>
        </p:sp>
      </p:grpSp>
      <p:sp>
        <p:nvSpPr>
          <p:cNvPr id="52" name="TextBox 51">
            <a:extLst>
              <a:ext uri="{FF2B5EF4-FFF2-40B4-BE49-F238E27FC236}">
                <a16:creationId xmlns:a16="http://schemas.microsoft.com/office/drawing/2014/main" id="{B2F1D6D1-15C1-6847-8D64-11C50FCE5940}"/>
              </a:ext>
            </a:extLst>
          </p:cNvPr>
          <p:cNvSpPr txBox="1"/>
          <p:nvPr/>
        </p:nvSpPr>
        <p:spPr>
          <a:xfrm>
            <a:off x="0" y="193994"/>
            <a:ext cx="9065341" cy="357790"/>
          </a:xfrm>
          <a:prstGeom prst="rect">
            <a:avLst/>
          </a:prstGeom>
          <a:noFill/>
        </p:spPr>
        <p:txBody>
          <a:bodyPr wrap="square" rtlCol="0">
            <a:spAutoFit/>
          </a:bodyPr>
          <a:lstStyle/>
          <a:p>
            <a:pPr algn="ctr"/>
            <a:r>
              <a:rPr lang="en-US" sz="1725" b="1" dirty="0">
                <a:highlight>
                  <a:srgbClr val="FFD966"/>
                </a:highlight>
              </a:rPr>
              <a:t>Financing Flows During the OGC Conversion Process to Trust Ownership, 2018 - 2021</a:t>
            </a:r>
          </a:p>
        </p:txBody>
      </p:sp>
      <p:cxnSp>
        <p:nvCxnSpPr>
          <p:cNvPr id="4" name="Straight Arrow Connector 3">
            <a:extLst>
              <a:ext uri="{FF2B5EF4-FFF2-40B4-BE49-F238E27FC236}">
                <a16:creationId xmlns:a16="http://schemas.microsoft.com/office/drawing/2014/main" id="{ABC4AD59-F5A7-644E-A03B-C8332C578F8A}"/>
              </a:ext>
            </a:extLst>
          </p:cNvPr>
          <p:cNvCxnSpPr>
            <a:stCxn id="42" idx="5"/>
          </p:cNvCxnSpPr>
          <p:nvPr/>
        </p:nvCxnSpPr>
        <p:spPr>
          <a:xfrm>
            <a:off x="2416573" y="1777077"/>
            <a:ext cx="430799" cy="349771"/>
          </a:xfrm>
          <a:prstGeom prst="straightConnector1">
            <a:avLst/>
          </a:prstGeom>
          <a:ln w="349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12D2465-4CD4-8E44-8BC6-2153F757239B}"/>
              </a:ext>
            </a:extLst>
          </p:cNvPr>
          <p:cNvCxnSpPr>
            <a:cxnSpLocks/>
            <a:endCxn id="36" idx="2"/>
          </p:cNvCxnSpPr>
          <p:nvPr/>
        </p:nvCxnSpPr>
        <p:spPr>
          <a:xfrm flipV="1">
            <a:off x="4137530" y="2544640"/>
            <a:ext cx="1808830" cy="11138"/>
          </a:xfrm>
          <a:prstGeom prst="straightConnector1">
            <a:avLst/>
          </a:prstGeom>
          <a:ln w="349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5E98FF1-0DB0-E048-8F4B-067CE80619F0}"/>
              </a:ext>
            </a:extLst>
          </p:cNvPr>
          <p:cNvCxnSpPr>
            <a:cxnSpLocks/>
            <a:endCxn id="34" idx="7"/>
          </p:cNvCxnSpPr>
          <p:nvPr/>
        </p:nvCxnSpPr>
        <p:spPr>
          <a:xfrm flipH="1">
            <a:off x="3925945" y="1740606"/>
            <a:ext cx="543110" cy="313829"/>
          </a:xfrm>
          <a:prstGeom prst="straightConnector1">
            <a:avLst/>
          </a:prstGeom>
          <a:ln w="34925">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CF0422E-7CD3-F942-A2A0-6A002F0007D1}"/>
              </a:ext>
            </a:extLst>
          </p:cNvPr>
          <p:cNvCxnSpPr>
            <a:cxnSpLocks/>
          </p:cNvCxnSpPr>
          <p:nvPr/>
        </p:nvCxnSpPr>
        <p:spPr>
          <a:xfrm>
            <a:off x="3802156" y="3147826"/>
            <a:ext cx="406081" cy="428586"/>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804704D-3AAF-7448-A257-A3B8DA8029E4}"/>
              </a:ext>
            </a:extLst>
          </p:cNvPr>
          <p:cNvCxnSpPr>
            <a:cxnSpLocks/>
            <a:endCxn id="49" idx="7"/>
          </p:cNvCxnSpPr>
          <p:nvPr/>
        </p:nvCxnSpPr>
        <p:spPr>
          <a:xfrm flipH="1">
            <a:off x="2500095" y="3001297"/>
            <a:ext cx="347278" cy="304109"/>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F3631A2C-C16F-024D-8079-A7D4A3FE5F5D}"/>
              </a:ext>
            </a:extLst>
          </p:cNvPr>
          <p:cNvCxnSpPr>
            <a:cxnSpLocks/>
          </p:cNvCxnSpPr>
          <p:nvPr/>
        </p:nvCxnSpPr>
        <p:spPr>
          <a:xfrm flipV="1">
            <a:off x="5875653" y="3126284"/>
            <a:ext cx="406081" cy="444449"/>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urved Connector 70">
            <a:extLst>
              <a:ext uri="{FF2B5EF4-FFF2-40B4-BE49-F238E27FC236}">
                <a16:creationId xmlns:a16="http://schemas.microsoft.com/office/drawing/2014/main" id="{F07B4BAA-5BAD-904C-A7A4-8BABBA76AC5B}"/>
              </a:ext>
            </a:extLst>
          </p:cNvPr>
          <p:cNvCxnSpPr>
            <a:cxnSpLocks/>
          </p:cNvCxnSpPr>
          <p:nvPr/>
        </p:nvCxnSpPr>
        <p:spPr>
          <a:xfrm flipV="1">
            <a:off x="1999191" y="3240918"/>
            <a:ext cx="4690746" cy="1607738"/>
          </a:xfrm>
          <a:prstGeom prst="bentConnector2">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2E5BE3F-E7A2-D14A-9113-1D0B1979A53D}"/>
              </a:ext>
            </a:extLst>
          </p:cNvPr>
          <p:cNvCxnSpPr>
            <a:cxnSpLocks/>
            <a:stCxn id="49" idx="4"/>
          </p:cNvCxnSpPr>
          <p:nvPr/>
        </p:nvCxnSpPr>
        <p:spPr>
          <a:xfrm>
            <a:off x="1999191" y="4491876"/>
            <a:ext cx="0" cy="369703"/>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7CCC1A-C974-D847-80B3-A09142075642}"/>
              </a:ext>
            </a:extLst>
          </p:cNvPr>
          <p:cNvSpPr txBox="1"/>
          <p:nvPr/>
        </p:nvSpPr>
        <p:spPr>
          <a:xfrm>
            <a:off x="1642027" y="2822980"/>
            <a:ext cx="1233030" cy="253916"/>
          </a:xfrm>
          <a:prstGeom prst="rect">
            <a:avLst/>
          </a:prstGeom>
          <a:noFill/>
        </p:spPr>
        <p:txBody>
          <a:bodyPr wrap="none" rtlCol="0">
            <a:spAutoFit/>
          </a:bodyPr>
          <a:lstStyle/>
          <a:p>
            <a:r>
              <a:rPr lang="en-US" sz="1050" i="1" dirty="0"/>
              <a:t>Buy Back Shares</a:t>
            </a:r>
          </a:p>
        </p:txBody>
      </p:sp>
      <p:sp>
        <p:nvSpPr>
          <p:cNvPr id="28" name="TextBox 27">
            <a:extLst>
              <a:ext uri="{FF2B5EF4-FFF2-40B4-BE49-F238E27FC236}">
                <a16:creationId xmlns:a16="http://schemas.microsoft.com/office/drawing/2014/main" id="{21119FA7-B052-484B-86F2-1F95427EFD5F}"/>
              </a:ext>
            </a:extLst>
          </p:cNvPr>
          <p:cNvSpPr txBox="1"/>
          <p:nvPr/>
        </p:nvSpPr>
        <p:spPr>
          <a:xfrm>
            <a:off x="3101085" y="896311"/>
            <a:ext cx="1120377" cy="1061829"/>
          </a:xfrm>
          <a:prstGeom prst="rect">
            <a:avLst/>
          </a:prstGeom>
          <a:noFill/>
        </p:spPr>
        <p:txBody>
          <a:bodyPr wrap="square" rtlCol="0">
            <a:spAutoFit/>
          </a:bodyPr>
          <a:lstStyle/>
          <a:p>
            <a:pPr algn="r"/>
            <a:r>
              <a:rPr lang="en-US" sz="1050" i="1" dirty="0"/>
              <a:t>Acquires shares and  eventually holds 100% common stock</a:t>
            </a:r>
          </a:p>
        </p:txBody>
      </p:sp>
      <p:sp>
        <p:nvSpPr>
          <p:cNvPr id="31" name="TextBox 30">
            <a:extLst>
              <a:ext uri="{FF2B5EF4-FFF2-40B4-BE49-F238E27FC236}">
                <a16:creationId xmlns:a16="http://schemas.microsoft.com/office/drawing/2014/main" id="{0E7EC376-8A17-3E4A-A330-84943AE16539}"/>
              </a:ext>
            </a:extLst>
          </p:cNvPr>
          <p:cNvSpPr txBox="1"/>
          <p:nvPr/>
        </p:nvSpPr>
        <p:spPr>
          <a:xfrm>
            <a:off x="1782286" y="1998566"/>
            <a:ext cx="1008609" cy="415498"/>
          </a:xfrm>
          <a:prstGeom prst="rect">
            <a:avLst/>
          </a:prstGeom>
          <a:noFill/>
        </p:spPr>
        <p:txBody>
          <a:bodyPr wrap="none" rtlCol="0">
            <a:spAutoFit/>
          </a:bodyPr>
          <a:lstStyle/>
          <a:p>
            <a:r>
              <a:rPr lang="en-US" sz="1050" i="1" dirty="0"/>
              <a:t>Obtain, then</a:t>
            </a:r>
          </a:p>
          <a:p>
            <a:r>
              <a:rPr lang="en-US" sz="1050" i="1" dirty="0"/>
              <a:t>pay down</a:t>
            </a:r>
          </a:p>
        </p:txBody>
      </p:sp>
      <p:sp>
        <p:nvSpPr>
          <p:cNvPr id="38" name="Shape 153">
            <a:extLst>
              <a:ext uri="{FF2B5EF4-FFF2-40B4-BE49-F238E27FC236}">
                <a16:creationId xmlns:a16="http://schemas.microsoft.com/office/drawing/2014/main" id="{4292323F-2E3E-634A-BADA-6E1493ADC047}"/>
              </a:ext>
            </a:extLst>
          </p:cNvPr>
          <p:cNvSpPr txBox="1"/>
          <p:nvPr/>
        </p:nvSpPr>
        <p:spPr>
          <a:xfrm>
            <a:off x="4119638" y="2497180"/>
            <a:ext cx="1905930" cy="512760"/>
          </a:xfrm>
          <a:prstGeom prst="rect">
            <a:avLst/>
          </a:prstGeom>
          <a:noFill/>
          <a:ln>
            <a:noFill/>
          </a:ln>
        </p:spPr>
        <p:txBody>
          <a:bodyPr spcFirstLastPara="1" wrap="square" lIns="82283" tIns="82283" rIns="82283" bIns="82283" anchor="ctr" anchorCtr="0">
            <a:noAutofit/>
          </a:bodyPr>
          <a:lstStyle/>
          <a:p>
            <a:pPr algn="ctr"/>
            <a:r>
              <a:rPr lang="en" sz="1050" i="1" dirty="0">
                <a:latin typeface="Calibri"/>
                <a:ea typeface="Calibri"/>
                <a:cs typeface="Calibri"/>
                <a:sym typeface="Calibri"/>
              </a:rPr>
              <a:t>Non-voting investors receive</a:t>
            </a:r>
            <a:endParaRPr sz="1050" i="1" dirty="0">
              <a:latin typeface="Calibri"/>
              <a:ea typeface="Calibri"/>
              <a:cs typeface="Calibri"/>
              <a:sym typeface="Calibri"/>
            </a:endParaRPr>
          </a:p>
          <a:p>
            <a:pPr algn="ctr"/>
            <a:r>
              <a:rPr lang="en" sz="1050" i="1" dirty="0">
                <a:latin typeface="Calibri"/>
                <a:ea typeface="Calibri"/>
                <a:cs typeface="Calibri"/>
                <a:sym typeface="Calibri"/>
              </a:rPr>
              <a:t>annual dividend (~ 5-8% target)</a:t>
            </a:r>
            <a:endParaRPr sz="1050" i="1" dirty="0">
              <a:latin typeface="Calibri"/>
              <a:ea typeface="Calibri"/>
              <a:cs typeface="Calibri"/>
              <a:sym typeface="Calibri"/>
            </a:endParaRPr>
          </a:p>
        </p:txBody>
      </p:sp>
      <p:sp>
        <p:nvSpPr>
          <p:cNvPr id="39" name="TextBox 38">
            <a:extLst>
              <a:ext uri="{FF2B5EF4-FFF2-40B4-BE49-F238E27FC236}">
                <a16:creationId xmlns:a16="http://schemas.microsoft.com/office/drawing/2014/main" id="{01EDB7CC-3B5F-DB48-9FEE-4F026752C196}"/>
              </a:ext>
            </a:extLst>
          </p:cNvPr>
          <p:cNvSpPr txBox="1"/>
          <p:nvPr/>
        </p:nvSpPr>
        <p:spPr>
          <a:xfrm>
            <a:off x="3004538" y="3388484"/>
            <a:ext cx="1107996" cy="253916"/>
          </a:xfrm>
          <a:prstGeom prst="rect">
            <a:avLst/>
          </a:prstGeom>
          <a:noFill/>
        </p:spPr>
        <p:txBody>
          <a:bodyPr wrap="none" rtlCol="0">
            <a:spAutoFit/>
          </a:bodyPr>
          <a:lstStyle/>
          <a:p>
            <a:r>
              <a:rPr lang="en-US" sz="1050" i="1" dirty="0"/>
              <a:t>Share rewards</a:t>
            </a:r>
          </a:p>
        </p:txBody>
      </p:sp>
      <p:sp>
        <p:nvSpPr>
          <p:cNvPr id="45" name="TextBox 44">
            <a:extLst>
              <a:ext uri="{FF2B5EF4-FFF2-40B4-BE49-F238E27FC236}">
                <a16:creationId xmlns:a16="http://schemas.microsoft.com/office/drawing/2014/main" id="{CB383D1B-6270-6844-A8CB-989EE01162DC}"/>
              </a:ext>
            </a:extLst>
          </p:cNvPr>
          <p:cNvSpPr txBox="1"/>
          <p:nvPr/>
        </p:nvSpPr>
        <p:spPr>
          <a:xfrm>
            <a:off x="4874412" y="4468978"/>
            <a:ext cx="1683602" cy="415498"/>
          </a:xfrm>
          <a:prstGeom prst="rect">
            <a:avLst/>
          </a:prstGeom>
          <a:noFill/>
        </p:spPr>
        <p:txBody>
          <a:bodyPr wrap="square" rtlCol="0">
            <a:spAutoFit/>
          </a:bodyPr>
          <a:lstStyle/>
          <a:p>
            <a:pPr algn="r"/>
            <a:r>
              <a:rPr lang="en-US" sz="1050" i="1" dirty="0"/>
              <a:t>May invest profit share in preferred stock</a:t>
            </a:r>
          </a:p>
        </p:txBody>
      </p:sp>
    </p:spTree>
    <p:extLst>
      <p:ext uri="{BB962C8B-B14F-4D97-AF65-F5344CB8AC3E}">
        <p14:creationId xmlns:p14="http://schemas.microsoft.com/office/powerpoint/2010/main" val="300559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endCondLst>
                                    <p:cond evt="onNext" delay="0">
                                      <p:tgtEl>
                                        <p:sldTgt/>
                                      </p:tgtEl>
                                    </p:cond>
                                  </p:endCondLst>
                                  <p:childTnLst>
                                    <p:animEffect transition="out" filter="fade">
                                      <p:cBhvr>
                                        <p:cTn id="6" dur="2000" tmFilter="0, 0; .2, .5; .8, .5; 1, 0"/>
                                        <p:tgtEl>
                                          <p:spTgt spid="71"/>
                                        </p:tgtEl>
                                      </p:cBhvr>
                                    </p:animEffect>
                                    <p:animScale>
                                      <p:cBhvr>
                                        <p:cTn id="7" dur="1000" autoRev="1" fill="hold"/>
                                        <p:tgtEl>
                                          <p:spTgt spid="7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3000"/>
                                        <p:tgtEl>
                                          <p:spTgt spid="41"/>
                                        </p:tgtEl>
                                      </p:cBhvr>
                                    </p:animEffect>
                                    <p:set>
                                      <p:cBhvr>
                                        <p:cTn id="27" dur="1" fill="hold">
                                          <p:stCondLst>
                                            <p:cond delay="2999"/>
                                          </p:stCondLst>
                                        </p:cTn>
                                        <p:tgtEl>
                                          <p:spTgt spid="41"/>
                                        </p:tgtEl>
                                        <p:attrNameLst>
                                          <p:attrName>style.visibility</p:attrName>
                                        </p:attrNameLst>
                                      </p:cBhvr>
                                      <p:to>
                                        <p:strVal val="hidden"/>
                                      </p:to>
                                    </p:set>
                                  </p:childTnLst>
                                </p:cTn>
                              </p:par>
                              <p:par>
                                <p:cTn id="28" presetID="9" presetClass="exit" presetSubtype="0" fill="hold" grpId="0" nodeType="withEffect">
                                  <p:stCondLst>
                                    <p:cond delay="0"/>
                                  </p:stCondLst>
                                  <p:childTnLst>
                                    <p:animEffect transition="out" filter="dissolve">
                                      <p:cBhvr>
                                        <p:cTn id="29" dur="3000"/>
                                        <p:tgtEl>
                                          <p:spTgt spid="31"/>
                                        </p:tgtEl>
                                      </p:cBhvr>
                                    </p:animEffect>
                                    <p:set>
                                      <p:cBhvr>
                                        <p:cTn id="30" dur="1" fill="hold">
                                          <p:stCondLst>
                                            <p:cond delay="2999"/>
                                          </p:stCondLst>
                                        </p:cTn>
                                        <p:tgtEl>
                                          <p:spTgt spid="31"/>
                                        </p:tgtEl>
                                        <p:attrNameLst>
                                          <p:attrName>style.visibility</p:attrName>
                                        </p:attrNameLst>
                                      </p:cBhvr>
                                      <p:to>
                                        <p:strVal val="hidden"/>
                                      </p:to>
                                    </p:set>
                                  </p:childTnLst>
                                </p:cTn>
                              </p:par>
                              <p:par>
                                <p:cTn id="31" presetID="9" presetClass="exit" presetSubtype="0" fill="hold" nodeType="withEffect">
                                  <p:stCondLst>
                                    <p:cond delay="0"/>
                                  </p:stCondLst>
                                  <p:childTnLst>
                                    <p:animEffect transition="out" filter="dissolve">
                                      <p:cBhvr>
                                        <p:cTn id="32" dur="3000"/>
                                        <p:tgtEl>
                                          <p:spTgt spid="4"/>
                                        </p:tgtEl>
                                      </p:cBhvr>
                                    </p:animEffect>
                                    <p:set>
                                      <p:cBhvr>
                                        <p:cTn id="33" dur="1" fill="hold">
                                          <p:stCondLst>
                                            <p:cond delay="2999"/>
                                          </p:stCondLst>
                                        </p:cTn>
                                        <p:tgtEl>
                                          <p:spTgt spid="4"/>
                                        </p:tgtEl>
                                        <p:attrNameLst>
                                          <p:attrName>style.visibility</p:attrName>
                                        </p:attrNameLst>
                                      </p:cBhvr>
                                      <p:to>
                                        <p:strVal val="hidden"/>
                                      </p:to>
                                    </p:set>
                                  </p:childTnLst>
                                </p:cTn>
                              </p:par>
                              <p:par>
                                <p:cTn id="34" presetID="9" presetClass="exit" presetSubtype="0" fill="hold" grpId="0" nodeType="withEffect">
                                  <p:stCondLst>
                                    <p:cond delay="0"/>
                                  </p:stCondLst>
                                  <p:childTnLst>
                                    <p:animEffect transition="out" filter="dissolve">
                                      <p:cBhvr>
                                        <p:cTn id="35" dur="3000"/>
                                        <p:tgtEl>
                                          <p:spTgt spid="3"/>
                                        </p:tgtEl>
                                      </p:cBhvr>
                                    </p:animEffect>
                                    <p:set>
                                      <p:cBhvr>
                                        <p:cTn id="36" dur="1" fill="hold">
                                          <p:stCondLst>
                                            <p:cond delay="2999"/>
                                          </p:stCondLst>
                                        </p:cTn>
                                        <p:tgtEl>
                                          <p:spTgt spid="3"/>
                                        </p:tgtEl>
                                        <p:attrNameLst>
                                          <p:attrName>style.visibility</p:attrName>
                                        </p:attrNameLst>
                                      </p:cBhvr>
                                      <p:to>
                                        <p:strVal val="hidden"/>
                                      </p:to>
                                    </p:set>
                                  </p:childTnLst>
                                </p:cTn>
                              </p:par>
                              <p:par>
                                <p:cTn id="37" presetID="9" presetClass="exit" presetSubtype="0" fill="hold" nodeType="withEffect">
                                  <p:stCondLst>
                                    <p:cond delay="0"/>
                                  </p:stCondLst>
                                  <p:childTnLst>
                                    <p:animEffect transition="out" filter="dissolve">
                                      <p:cBhvr>
                                        <p:cTn id="38" dur="3000"/>
                                        <p:tgtEl>
                                          <p:spTgt spid="64"/>
                                        </p:tgtEl>
                                      </p:cBhvr>
                                    </p:animEffect>
                                    <p:set>
                                      <p:cBhvr>
                                        <p:cTn id="39" dur="1" fill="hold">
                                          <p:stCondLst>
                                            <p:cond delay="2999"/>
                                          </p:stCondLst>
                                        </p:cTn>
                                        <p:tgtEl>
                                          <p:spTgt spid="64"/>
                                        </p:tgtEl>
                                        <p:attrNameLst>
                                          <p:attrName>style.visibility</p:attrName>
                                        </p:attrNameLst>
                                      </p:cBhvr>
                                      <p:to>
                                        <p:strVal val="hidden"/>
                                      </p:to>
                                    </p:set>
                                  </p:childTnLst>
                                </p:cTn>
                              </p:par>
                              <p:par>
                                <p:cTn id="40" presetID="9" presetClass="exit" presetSubtype="0" fill="hold" nodeType="withEffect">
                                  <p:stCondLst>
                                    <p:cond delay="0"/>
                                  </p:stCondLst>
                                  <p:childTnLst>
                                    <p:animEffect transition="out" filter="dissolve">
                                      <p:cBhvr>
                                        <p:cTn id="41" dur="3000"/>
                                        <p:tgtEl>
                                          <p:spTgt spid="48"/>
                                        </p:tgtEl>
                                      </p:cBhvr>
                                    </p:animEffect>
                                    <p:set>
                                      <p:cBhvr>
                                        <p:cTn id="42" dur="1" fill="hold">
                                          <p:stCondLst>
                                            <p:cond delay="2999"/>
                                          </p:stCondLst>
                                        </p:cTn>
                                        <p:tgtEl>
                                          <p:spTgt spid="48"/>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3000"/>
                                        <p:tgtEl>
                                          <p:spTgt spid="83"/>
                                        </p:tgtEl>
                                      </p:cBhvr>
                                    </p:animEffect>
                                    <p:set>
                                      <p:cBhvr>
                                        <p:cTn id="45" dur="1" fill="hold">
                                          <p:stCondLst>
                                            <p:cond delay="2999"/>
                                          </p:stCondLst>
                                        </p:cTn>
                                        <p:tgtEl>
                                          <p:spTgt spid="83"/>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3000"/>
                                        <p:tgtEl>
                                          <p:spTgt spid="71"/>
                                        </p:tgtEl>
                                      </p:cBhvr>
                                    </p:animEffect>
                                    <p:set>
                                      <p:cBhvr>
                                        <p:cTn id="48" dur="1" fill="hold">
                                          <p:stCondLst>
                                            <p:cond delay="2999"/>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42"/>
          <p:cNvPicPr preferRelativeResize="0"/>
          <p:nvPr/>
        </p:nvPicPr>
        <p:blipFill rotWithShape="1">
          <a:blip r:embed="rId3">
            <a:alphaModFix/>
          </a:blip>
          <a:srcRect/>
          <a:stretch/>
        </p:blipFill>
        <p:spPr>
          <a:xfrm>
            <a:off x="3829826" y="1188186"/>
            <a:ext cx="1239191" cy="1216336"/>
          </a:xfrm>
          <a:prstGeom prst="rect">
            <a:avLst/>
          </a:prstGeom>
          <a:noFill/>
          <a:ln>
            <a:noFill/>
          </a:ln>
        </p:spPr>
      </p:pic>
      <p:sp>
        <p:nvSpPr>
          <p:cNvPr id="251" name="Google Shape;251;p42"/>
          <p:cNvSpPr txBox="1"/>
          <p:nvPr/>
        </p:nvSpPr>
        <p:spPr>
          <a:xfrm>
            <a:off x="5090042" y="1495902"/>
            <a:ext cx="3119700" cy="448500"/>
          </a:xfrm>
          <a:prstGeom prst="rect">
            <a:avLst/>
          </a:prstGeom>
          <a:noFill/>
          <a:ln>
            <a:noFill/>
          </a:ln>
        </p:spPr>
        <p:txBody>
          <a:bodyPr spcFirstLastPara="1" wrap="square" lIns="82275" tIns="82275" rIns="82275" bIns="82275" anchor="ctr" anchorCtr="0">
            <a:noAutofit/>
          </a:bodyPr>
          <a:lstStyle/>
          <a:p>
            <a:pPr marL="0" marR="0" lvl="0" indent="0" algn="ctr" rtl="0">
              <a:spcBef>
                <a:spcPts val="0"/>
              </a:spcBef>
              <a:spcAft>
                <a:spcPts val="0"/>
              </a:spcAft>
              <a:buNone/>
            </a:pPr>
            <a:r>
              <a:rPr lang="en" sz="1500" b="1">
                <a:solidFill>
                  <a:srgbClr val="38761D"/>
                </a:solidFill>
                <a:latin typeface="Calibri"/>
                <a:ea typeface="Calibri"/>
                <a:cs typeface="Calibri"/>
                <a:sym typeface="Calibri"/>
              </a:rPr>
              <a:t>The Sustainable Food + Agriculture </a:t>
            </a:r>
            <a:endParaRPr sz="1500" b="1">
              <a:solidFill>
                <a:srgbClr val="38761D"/>
              </a:solidFill>
              <a:latin typeface="Calibri"/>
              <a:ea typeface="Calibri"/>
              <a:cs typeface="Calibri"/>
              <a:sym typeface="Calibri"/>
            </a:endParaRPr>
          </a:p>
          <a:p>
            <a:pPr marL="0" marR="0" lvl="0" indent="0" algn="ctr" rtl="0">
              <a:spcBef>
                <a:spcPts val="0"/>
              </a:spcBef>
              <a:spcAft>
                <a:spcPts val="0"/>
              </a:spcAft>
              <a:buNone/>
            </a:pPr>
            <a:r>
              <a:rPr lang="en" sz="1500" b="1">
                <a:solidFill>
                  <a:srgbClr val="38761D"/>
                </a:solidFill>
                <a:latin typeface="Calibri"/>
                <a:ea typeface="Calibri"/>
                <a:cs typeface="Calibri"/>
                <a:sym typeface="Calibri"/>
              </a:rPr>
              <a:t>Perpetual Purpose Trust (SFTPPT)</a:t>
            </a:r>
            <a:endParaRPr sz="1500" b="1">
              <a:solidFill>
                <a:schemeClr val="dk1"/>
              </a:solidFill>
              <a:latin typeface="Calibri"/>
              <a:ea typeface="Calibri"/>
              <a:cs typeface="Calibri"/>
              <a:sym typeface="Calibri"/>
            </a:endParaRPr>
          </a:p>
        </p:txBody>
      </p:sp>
      <p:sp>
        <p:nvSpPr>
          <p:cNvPr id="252" name="Google Shape;252;p42"/>
          <p:cNvSpPr/>
          <p:nvPr/>
        </p:nvSpPr>
        <p:spPr>
          <a:xfrm>
            <a:off x="3808616" y="2971611"/>
            <a:ext cx="1281300" cy="1257900"/>
          </a:xfrm>
          <a:prstGeom prst="ellipse">
            <a:avLst/>
          </a:prstGeom>
          <a:noFill/>
          <a:ln w="9525" cap="flat" cmpd="sng">
            <a:solidFill>
              <a:schemeClr val="dk2"/>
            </a:solidFill>
            <a:prstDash val="solid"/>
            <a:round/>
            <a:headEnd type="none" w="sm" len="sm"/>
            <a:tailEnd type="none" w="sm" len="sm"/>
          </a:ln>
        </p:spPr>
        <p:txBody>
          <a:bodyPr spcFirstLastPara="1" wrap="square" lIns="82275" tIns="82275" rIns="82275" bIns="82275" anchor="ctr" anchorCtr="0">
            <a:noAutofit/>
          </a:bodyPr>
          <a:lstStyle/>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pic>
        <p:nvPicPr>
          <p:cNvPr id="253" name="Google Shape;253;p42"/>
          <p:cNvPicPr preferRelativeResize="0"/>
          <p:nvPr/>
        </p:nvPicPr>
        <p:blipFill rotWithShape="1">
          <a:blip r:embed="rId4">
            <a:alphaModFix/>
          </a:blip>
          <a:srcRect b="9909"/>
          <a:stretch/>
        </p:blipFill>
        <p:spPr>
          <a:xfrm>
            <a:off x="3876286" y="3217697"/>
            <a:ext cx="1146080" cy="573839"/>
          </a:xfrm>
          <a:prstGeom prst="rect">
            <a:avLst/>
          </a:prstGeom>
          <a:noFill/>
          <a:ln>
            <a:noFill/>
          </a:ln>
        </p:spPr>
      </p:pic>
      <p:cxnSp>
        <p:nvCxnSpPr>
          <p:cNvPr id="254" name="Google Shape;254;p42"/>
          <p:cNvCxnSpPr>
            <a:stCxn id="250" idx="2"/>
            <a:endCxn id="252" idx="0"/>
          </p:cNvCxnSpPr>
          <p:nvPr/>
        </p:nvCxnSpPr>
        <p:spPr>
          <a:xfrm flipH="1">
            <a:off x="4449121" y="2404522"/>
            <a:ext cx="300" cy="567000"/>
          </a:xfrm>
          <a:prstGeom prst="straightConnector1">
            <a:avLst/>
          </a:prstGeom>
          <a:noFill/>
          <a:ln w="19050" cap="flat" cmpd="sng">
            <a:solidFill>
              <a:schemeClr val="dk2"/>
            </a:solidFill>
            <a:prstDash val="solid"/>
            <a:round/>
            <a:headEnd type="triangle" w="med" len="med"/>
            <a:tailEnd type="none" w="sm" len="sm"/>
          </a:ln>
        </p:spPr>
      </p:cxnSp>
      <p:sp>
        <p:nvSpPr>
          <p:cNvPr id="255" name="Google Shape;255;p42"/>
          <p:cNvSpPr/>
          <p:nvPr/>
        </p:nvSpPr>
        <p:spPr>
          <a:xfrm>
            <a:off x="7199547" y="2912903"/>
            <a:ext cx="1281300" cy="12579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82275" tIns="82275" rIns="82275" bIns="82275" anchor="ctr" anchorCtr="0">
            <a:noAutofit/>
          </a:bodyPr>
          <a:lstStyle/>
          <a:p>
            <a:pPr marL="0" marR="0" lvl="0" indent="0" algn="ctr" rtl="0">
              <a:spcBef>
                <a:spcPts val="0"/>
              </a:spcBef>
              <a:spcAft>
                <a:spcPts val="0"/>
              </a:spcAft>
              <a:buNone/>
            </a:pPr>
            <a:r>
              <a:rPr lang="en-US" sz="1000" b="1" dirty="0">
                <a:solidFill>
                  <a:schemeClr val="dk1"/>
                </a:solidFill>
                <a:latin typeface="Calibri"/>
                <a:ea typeface="Calibri"/>
                <a:cs typeface="Calibri"/>
                <a:sym typeface="Calibri"/>
              </a:rPr>
              <a:t>N</a:t>
            </a:r>
            <a:r>
              <a:rPr lang="en" sz="1000" b="1" dirty="0">
                <a:solidFill>
                  <a:schemeClr val="dk1"/>
                </a:solidFill>
                <a:latin typeface="Calibri"/>
                <a:ea typeface="Calibri"/>
                <a:cs typeface="Calibri"/>
                <a:sym typeface="Calibri"/>
              </a:rPr>
              <a:t>on-voting Preferred Shareholders</a:t>
            </a:r>
            <a:endParaRPr sz="1000" b="1" dirty="0">
              <a:solidFill>
                <a:schemeClr val="dk1"/>
              </a:solidFill>
              <a:latin typeface="Calibri"/>
              <a:ea typeface="Calibri"/>
              <a:cs typeface="Calibri"/>
              <a:sym typeface="Calibri"/>
            </a:endParaRPr>
          </a:p>
        </p:txBody>
      </p:sp>
      <p:cxnSp>
        <p:nvCxnSpPr>
          <p:cNvPr id="256" name="Google Shape;256;p42"/>
          <p:cNvCxnSpPr/>
          <p:nvPr/>
        </p:nvCxnSpPr>
        <p:spPr>
          <a:xfrm>
            <a:off x="5090036" y="3645155"/>
            <a:ext cx="2120100" cy="0"/>
          </a:xfrm>
          <a:prstGeom prst="straightConnector1">
            <a:avLst/>
          </a:prstGeom>
          <a:noFill/>
          <a:ln w="19050" cap="flat" cmpd="sng">
            <a:solidFill>
              <a:schemeClr val="dk2"/>
            </a:solidFill>
            <a:prstDash val="solid"/>
            <a:round/>
            <a:headEnd type="triangle" w="med" len="med"/>
            <a:tailEnd type="triangle" w="med" len="med"/>
          </a:ln>
        </p:spPr>
      </p:cxnSp>
      <p:sp>
        <p:nvSpPr>
          <p:cNvPr id="257" name="Google Shape;257;p42"/>
          <p:cNvSpPr txBox="1"/>
          <p:nvPr/>
        </p:nvSpPr>
        <p:spPr>
          <a:xfrm>
            <a:off x="223131" y="-1071230"/>
            <a:ext cx="7531500" cy="607800"/>
          </a:xfrm>
          <a:prstGeom prst="rect">
            <a:avLst/>
          </a:prstGeom>
          <a:noFill/>
          <a:ln>
            <a:noFill/>
          </a:ln>
        </p:spPr>
        <p:txBody>
          <a:bodyPr spcFirstLastPara="1" wrap="square" lIns="82275" tIns="82275" rIns="82275" bIns="82275" anchor="t" anchorCtr="0">
            <a:noAutofit/>
          </a:bodyPr>
          <a:lstStyle/>
          <a:p>
            <a:pPr marL="0" marR="0" lvl="0" indent="0" algn="l" rtl="0">
              <a:spcBef>
                <a:spcPts val="0"/>
              </a:spcBef>
              <a:spcAft>
                <a:spcPts val="0"/>
              </a:spcAft>
              <a:buNone/>
            </a:pPr>
            <a:r>
              <a:rPr lang="en" sz="3600" b="1">
                <a:solidFill>
                  <a:schemeClr val="dk1"/>
                </a:solidFill>
                <a:latin typeface="Calibri"/>
                <a:ea typeface="Calibri"/>
                <a:cs typeface="Calibri"/>
                <a:sym typeface="Calibri"/>
              </a:rPr>
              <a:t>2. </a:t>
            </a:r>
            <a:r>
              <a:rPr lang="en" sz="3600" b="1" u="sng">
                <a:solidFill>
                  <a:schemeClr val="dk1"/>
                </a:solidFill>
                <a:latin typeface="Calibri"/>
                <a:ea typeface="Calibri"/>
                <a:cs typeface="Calibri"/>
                <a:sym typeface="Calibri"/>
              </a:rPr>
              <a:t>Financial Flows</a:t>
            </a:r>
            <a:r>
              <a:rPr lang="en" sz="3600" b="1">
                <a:solidFill>
                  <a:schemeClr val="dk1"/>
                </a:solidFill>
                <a:latin typeface="Calibri"/>
                <a:ea typeface="Calibri"/>
                <a:cs typeface="Calibri"/>
                <a:sym typeface="Calibri"/>
              </a:rPr>
              <a:t>: </a:t>
            </a:r>
            <a:r>
              <a:rPr lang="en" sz="2400" b="1">
                <a:solidFill>
                  <a:schemeClr val="dk1"/>
                </a:solidFill>
                <a:latin typeface="Calibri"/>
                <a:ea typeface="Calibri"/>
                <a:cs typeface="Calibri"/>
                <a:sym typeface="Calibri"/>
              </a:rPr>
              <a:t>Profits serve purpose</a:t>
            </a:r>
            <a:endParaRPr sz="2400" b="1">
              <a:solidFill>
                <a:schemeClr val="dk1"/>
              </a:solidFill>
              <a:latin typeface="Calibri"/>
              <a:ea typeface="Calibri"/>
              <a:cs typeface="Calibri"/>
              <a:sym typeface="Calibri"/>
            </a:endParaRPr>
          </a:p>
        </p:txBody>
      </p:sp>
      <p:sp>
        <p:nvSpPr>
          <p:cNvPr id="258" name="Google Shape;258;p42"/>
          <p:cNvSpPr/>
          <p:nvPr/>
        </p:nvSpPr>
        <p:spPr>
          <a:xfrm>
            <a:off x="2369073" y="4468569"/>
            <a:ext cx="4167000" cy="5442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82275" tIns="82275" rIns="82275" bIns="82275" anchor="ctr" anchorCtr="0">
            <a:noAutofit/>
          </a:bodyPr>
          <a:lstStyle/>
          <a:p>
            <a:pPr marL="0" marR="0" lvl="0" indent="0" algn="ctr" rtl="0">
              <a:spcBef>
                <a:spcPts val="0"/>
              </a:spcBef>
              <a:spcAft>
                <a:spcPts val="0"/>
              </a:spcAft>
              <a:buNone/>
            </a:pPr>
            <a:r>
              <a:rPr lang="en" sz="1400" b="1" dirty="0">
                <a:solidFill>
                  <a:schemeClr val="dk1"/>
                </a:solidFill>
                <a:latin typeface="Calibri"/>
                <a:ea typeface="Calibri"/>
                <a:cs typeface="Calibri"/>
                <a:sym typeface="Calibri"/>
              </a:rPr>
              <a:t>Profits reinvested in company &amp; stakeholders: </a:t>
            </a:r>
            <a:endParaRPr sz="1100" dirty="0"/>
          </a:p>
          <a:p>
            <a:pPr marL="0" marR="0" lvl="0" indent="0" algn="ctr" rtl="0">
              <a:spcBef>
                <a:spcPts val="0"/>
              </a:spcBef>
              <a:spcAft>
                <a:spcPts val="0"/>
              </a:spcAft>
              <a:buNone/>
            </a:pPr>
            <a:r>
              <a:rPr lang="en" sz="1400" dirty="0">
                <a:solidFill>
                  <a:schemeClr val="dk1"/>
                </a:solidFill>
                <a:latin typeface="Calibri"/>
                <a:ea typeface="Calibri"/>
                <a:cs typeface="Calibri"/>
                <a:sym typeface="Calibri"/>
              </a:rPr>
              <a:t>Employees, farmers, community allies, customers</a:t>
            </a:r>
            <a:endParaRPr sz="1400" dirty="0">
              <a:solidFill>
                <a:schemeClr val="dk1"/>
              </a:solidFill>
              <a:latin typeface="Calibri"/>
              <a:ea typeface="Calibri"/>
              <a:cs typeface="Calibri"/>
              <a:sym typeface="Calibri"/>
            </a:endParaRPr>
          </a:p>
        </p:txBody>
      </p:sp>
      <p:sp>
        <p:nvSpPr>
          <p:cNvPr id="259" name="Google Shape;259;p42"/>
          <p:cNvSpPr txBox="1"/>
          <p:nvPr/>
        </p:nvSpPr>
        <p:spPr>
          <a:xfrm>
            <a:off x="5191781" y="2812857"/>
            <a:ext cx="1905900" cy="736816"/>
          </a:xfrm>
          <a:prstGeom prst="rect">
            <a:avLst/>
          </a:prstGeom>
          <a:noFill/>
          <a:ln>
            <a:noFill/>
          </a:ln>
        </p:spPr>
        <p:txBody>
          <a:bodyPr spcFirstLastPara="1" wrap="square" lIns="82275" tIns="82275" rIns="82275" bIns="82275" anchor="ctr" anchorCtr="0">
            <a:noAutofit/>
          </a:bodyPr>
          <a:lstStyle/>
          <a:p>
            <a:pPr marL="0" marR="0" lvl="0" indent="0" algn="ctr" rtl="0">
              <a:spcBef>
                <a:spcPts val="0"/>
              </a:spcBef>
              <a:spcAft>
                <a:spcPts val="0"/>
              </a:spcAft>
              <a:buNone/>
            </a:pPr>
            <a:r>
              <a:rPr lang="en" sz="1200" dirty="0">
                <a:solidFill>
                  <a:schemeClr val="dk1"/>
                </a:solidFill>
                <a:latin typeface="Calibri"/>
                <a:ea typeface="Calibri"/>
                <a:cs typeface="Calibri"/>
                <a:sym typeface="Calibri"/>
              </a:rPr>
              <a:t>OGC investors receive</a:t>
            </a:r>
            <a:endParaRPr sz="12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 sz="1200" dirty="0">
                <a:solidFill>
                  <a:schemeClr val="dk1"/>
                </a:solidFill>
                <a:latin typeface="Calibri"/>
                <a:ea typeface="Calibri"/>
                <a:cs typeface="Calibri"/>
                <a:sym typeface="Calibri"/>
              </a:rPr>
              <a:t>annual dividend/profit sharing but have no voting rights and </a:t>
            </a:r>
            <a:r>
              <a:rPr lang="en-US" sz="1200" dirty="0">
                <a:solidFill>
                  <a:schemeClr val="dk1"/>
                </a:solidFill>
                <a:latin typeface="Calibri"/>
                <a:ea typeface="Calibri"/>
                <a:cs typeface="Calibri"/>
                <a:sym typeface="Calibri"/>
              </a:rPr>
              <a:t>no rights to sell the company</a:t>
            </a:r>
            <a:r>
              <a:rPr lang="en"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p:txBody>
      </p:sp>
      <p:sp>
        <p:nvSpPr>
          <p:cNvPr id="260" name="Google Shape;260;p42"/>
          <p:cNvSpPr txBox="1"/>
          <p:nvPr/>
        </p:nvSpPr>
        <p:spPr>
          <a:xfrm>
            <a:off x="2458190" y="2415925"/>
            <a:ext cx="1905900" cy="544200"/>
          </a:xfrm>
          <a:prstGeom prst="rect">
            <a:avLst/>
          </a:prstGeom>
          <a:noFill/>
          <a:ln>
            <a:noFill/>
          </a:ln>
        </p:spPr>
        <p:txBody>
          <a:bodyPr spcFirstLastPara="1" wrap="square" lIns="82275" tIns="82275" rIns="82275" bIns="82275" anchor="ctr" anchorCtr="0">
            <a:noAutofit/>
          </a:bodyPr>
          <a:lstStyle/>
          <a:p>
            <a:pPr marL="0" marR="0" lvl="0" indent="0" algn="r" rtl="0">
              <a:spcBef>
                <a:spcPts val="0"/>
              </a:spcBef>
              <a:spcAft>
                <a:spcPts val="0"/>
              </a:spcAft>
              <a:buNone/>
            </a:pPr>
            <a:r>
              <a:rPr lang="en" sz="1200">
                <a:solidFill>
                  <a:schemeClr val="dk1"/>
                </a:solidFill>
                <a:latin typeface="Calibri"/>
                <a:ea typeface="Calibri"/>
                <a:cs typeface="Calibri"/>
                <a:sym typeface="Calibri"/>
              </a:rPr>
              <a:t>Company provides </a:t>
            </a:r>
            <a:r>
              <a:rPr lang="en" sz="1200" i="1">
                <a:solidFill>
                  <a:schemeClr val="dk1"/>
                </a:solidFill>
                <a:latin typeface="Calibri"/>
                <a:ea typeface="Calibri"/>
                <a:cs typeface="Calibri"/>
                <a:sym typeface="Calibri"/>
              </a:rPr>
              <a:t>minimal</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marR="0" lvl="0" indent="0" algn="r" rtl="0">
              <a:spcBef>
                <a:spcPts val="0"/>
              </a:spcBef>
              <a:spcAft>
                <a:spcPts val="0"/>
              </a:spcAft>
              <a:buNone/>
            </a:pPr>
            <a:r>
              <a:rPr lang="en" sz="1200">
                <a:solidFill>
                  <a:schemeClr val="dk1"/>
                </a:solidFill>
                <a:latin typeface="Calibri"/>
                <a:ea typeface="Calibri"/>
                <a:cs typeface="Calibri"/>
                <a:sym typeface="Calibri"/>
              </a:rPr>
              <a:t>budget to administer trust</a:t>
            </a:r>
            <a:endParaRPr sz="1200">
              <a:solidFill>
                <a:schemeClr val="dk1"/>
              </a:solidFill>
              <a:latin typeface="Calibri"/>
              <a:ea typeface="Calibri"/>
              <a:cs typeface="Calibri"/>
              <a:sym typeface="Calibri"/>
            </a:endParaRPr>
          </a:p>
        </p:txBody>
      </p:sp>
      <p:sp>
        <p:nvSpPr>
          <p:cNvPr id="261" name="Google Shape;261;p42"/>
          <p:cNvSpPr/>
          <p:nvPr/>
        </p:nvSpPr>
        <p:spPr>
          <a:xfrm>
            <a:off x="360225" y="273625"/>
            <a:ext cx="4971300" cy="707700"/>
          </a:xfrm>
          <a:prstGeom prst="rect">
            <a:avLst/>
          </a:prstGeom>
          <a:noFill/>
          <a:ln w="38100" cap="flat" cmpd="sng">
            <a:solidFill>
              <a:srgbClr val="426578"/>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2"/>
          <p:cNvSpPr txBox="1"/>
          <p:nvPr/>
        </p:nvSpPr>
        <p:spPr>
          <a:xfrm>
            <a:off x="524625" y="372625"/>
            <a:ext cx="4695300" cy="48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rgbClr val="426578"/>
                </a:solidFill>
                <a:latin typeface="Helvetica Neue"/>
                <a:ea typeface="Helvetica Neue"/>
                <a:cs typeface="Helvetica Neue"/>
                <a:sym typeface="Helvetica Neue"/>
              </a:rPr>
              <a:t>Income Flows: </a:t>
            </a:r>
            <a:r>
              <a:rPr lang="en" sz="2000" dirty="0">
                <a:solidFill>
                  <a:srgbClr val="426578"/>
                </a:solidFill>
                <a:latin typeface="Helvetica Neue"/>
                <a:ea typeface="Helvetica Neue"/>
                <a:cs typeface="Helvetica Neue"/>
                <a:sym typeface="Helvetica Neue"/>
              </a:rPr>
              <a:t>Profits Serve Purpose</a:t>
            </a:r>
            <a:endParaRPr sz="2000" dirty="0">
              <a:solidFill>
                <a:srgbClr val="426578"/>
              </a:solidFill>
              <a:latin typeface="Helvetica Neue"/>
              <a:ea typeface="Helvetica Neue"/>
              <a:cs typeface="Helvetica Neue"/>
              <a:sym typeface="Helvetica Neue"/>
            </a:endParaRPr>
          </a:p>
        </p:txBody>
      </p:sp>
      <p:cxnSp>
        <p:nvCxnSpPr>
          <p:cNvPr id="263" name="Google Shape;263;p42"/>
          <p:cNvCxnSpPr/>
          <p:nvPr/>
        </p:nvCxnSpPr>
        <p:spPr>
          <a:xfrm>
            <a:off x="4449275" y="4257538"/>
            <a:ext cx="0" cy="183000"/>
          </a:xfrm>
          <a:prstGeom prst="straightConnector1">
            <a:avLst/>
          </a:prstGeom>
          <a:noFill/>
          <a:ln w="9525"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13210200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7781"/>
            <a:ext cx="7301047" cy="857250"/>
          </a:xfrm>
        </p:spPr>
        <p:txBody>
          <a:bodyPr/>
          <a:lstStyle/>
          <a:p>
            <a:r>
              <a:rPr lang="en-US" b="1" dirty="0"/>
              <a:t>Business Succession Challenges</a:t>
            </a:r>
          </a:p>
        </p:txBody>
      </p:sp>
      <p:sp>
        <p:nvSpPr>
          <p:cNvPr id="3" name="Content Placeholder 2"/>
          <p:cNvSpPr>
            <a:spLocks noGrp="1"/>
          </p:cNvSpPr>
          <p:nvPr>
            <p:ph idx="1"/>
          </p:nvPr>
        </p:nvSpPr>
        <p:spPr>
          <a:xfrm>
            <a:off x="457199" y="1185031"/>
            <a:ext cx="8058151" cy="3374428"/>
          </a:xfrm>
        </p:spPr>
        <p:txBody>
          <a:bodyPr>
            <a:normAutofit fontScale="92500"/>
          </a:bodyPr>
          <a:lstStyle/>
          <a:p>
            <a:r>
              <a:rPr lang="en-US" sz="2200" dirty="0">
                <a:latin typeface="Times New Roman" panose="02020603050405020304" pitchFamily="18" charset="0"/>
                <a:cs typeface="Times New Roman" panose="02020603050405020304" pitchFamily="18" charset="0"/>
              </a:rPr>
              <a:t>No children to take over the business</a:t>
            </a:r>
          </a:p>
          <a:p>
            <a:endParaRPr lang="en-US" sz="10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Business may be difficult to sell as an on-going business</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Sale of the business may result in changes in the way the business is run </a:t>
            </a:r>
          </a:p>
          <a:p>
            <a:pPr lvl="1"/>
            <a:r>
              <a:rPr lang="en-US" sz="1800" dirty="0">
                <a:latin typeface="Times New Roman" panose="02020603050405020304" pitchFamily="18" charset="0"/>
                <a:cs typeface="Times New Roman" panose="02020603050405020304" pitchFamily="18" charset="0"/>
              </a:rPr>
              <a:t>Focus on employee welfare</a:t>
            </a:r>
          </a:p>
          <a:p>
            <a:pPr lvl="1"/>
            <a:r>
              <a:rPr lang="en-US" sz="1800" dirty="0">
                <a:latin typeface="Times New Roman" panose="02020603050405020304" pitchFamily="18" charset="0"/>
                <a:cs typeface="Times New Roman" panose="02020603050405020304" pitchFamily="18" charset="0"/>
              </a:rPr>
              <a:t>Operation with concern for environmental impacts</a:t>
            </a:r>
          </a:p>
          <a:p>
            <a:pPr lvl="1"/>
            <a:r>
              <a:rPr lang="en-US" sz="1800" dirty="0">
                <a:latin typeface="Times New Roman" panose="02020603050405020304" pitchFamily="18" charset="0"/>
                <a:cs typeface="Times New Roman" panose="02020603050405020304" pitchFamily="18" charset="0"/>
              </a:rPr>
              <a:t>Community located and community focused</a:t>
            </a:r>
          </a:p>
          <a:p>
            <a:pPr marL="0" indent="0">
              <a:buNone/>
            </a:pPr>
            <a:endParaRPr lang="en-US" sz="10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If business is sold, buyer might move the business or shut it down</a:t>
            </a:r>
          </a:p>
        </p:txBody>
      </p:sp>
    </p:spTree>
    <p:extLst>
      <p:ext uri="{BB962C8B-B14F-4D97-AF65-F5344CB8AC3E}">
        <p14:creationId xmlns:p14="http://schemas.microsoft.com/office/powerpoint/2010/main" val="366927529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49025" y="-3921"/>
            <a:ext cx="7445950" cy="4945715"/>
            <a:chOff x="160196" y="-3921"/>
            <a:chExt cx="7445950" cy="4945715"/>
          </a:xfrm>
        </p:grpSpPr>
        <p:sp>
          <p:nvSpPr>
            <p:cNvPr id="6" name="Rectangle 5"/>
            <p:cNvSpPr/>
            <p:nvPr/>
          </p:nvSpPr>
          <p:spPr>
            <a:xfrm>
              <a:off x="1597171" y="-3921"/>
              <a:ext cx="5486400" cy="627949"/>
            </a:xfrm>
            <a:prstGeom prst="rect">
              <a:avLst/>
            </a:prstGeom>
          </p:spPr>
          <p:txBody>
            <a:bodyPr wrap="square" lIns="73236" tIns="36618" rIns="73236" bIns="36618">
              <a:spAutoFit/>
            </a:bodyPr>
            <a:lstStyle/>
            <a:p>
              <a:pPr algn="ctr" defTabSz="815996"/>
              <a:r>
                <a:rPr lang="en-US" b="1" dirty="0">
                  <a:solidFill>
                    <a:prstClr val="black"/>
                  </a:solidFill>
                  <a:latin typeface="Times New Roman" panose="02020603050405020304" pitchFamily="18" charset="0"/>
                  <a:cs typeface="Times New Roman" panose="02020603050405020304" pitchFamily="18" charset="0"/>
                </a:rPr>
                <a:t>GOVERNANCE AND OWNERSHIP</a:t>
              </a:r>
            </a:p>
            <a:p>
              <a:pPr algn="ctr" defTabSz="815996"/>
              <a:r>
                <a:rPr lang="en-US" b="1" dirty="0">
                  <a:solidFill>
                    <a:prstClr val="black"/>
                  </a:solidFill>
                  <a:latin typeface="Times New Roman" panose="02020603050405020304" pitchFamily="18" charset="0"/>
                  <a:cs typeface="Times New Roman" panose="02020603050405020304" pitchFamily="18" charset="0"/>
                </a:rPr>
                <a:t>OF ORGANICALLY GROWN COMPANY</a:t>
              </a:r>
            </a:p>
          </p:txBody>
        </p:sp>
        <p:sp>
          <p:nvSpPr>
            <p:cNvPr id="8" name="Rectangle 7"/>
            <p:cNvSpPr/>
            <p:nvPr/>
          </p:nvSpPr>
          <p:spPr>
            <a:xfrm>
              <a:off x="1985256" y="876352"/>
              <a:ext cx="1894695" cy="258617"/>
            </a:xfrm>
            <a:prstGeom prst="rect">
              <a:avLst/>
            </a:prstGeom>
          </p:spPr>
          <p:txBody>
            <a:bodyPr wrap="square" lIns="73236" tIns="36618" rIns="73236" bIns="36618">
              <a:spAutoFit/>
            </a:bodyPr>
            <a:lstStyle/>
            <a:p>
              <a:pPr algn="ctr" defTabSz="815996"/>
              <a:r>
                <a:rPr lang="en-US" sz="600">
                  <a:solidFill>
                    <a:prstClr val="black"/>
                  </a:solidFill>
                </a:rPr>
                <a:t>Power to remove </a:t>
              </a:r>
            </a:p>
            <a:p>
              <a:pPr algn="ctr" defTabSz="815996"/>
              <a:r>
                <a:rPr lang="en-US" sz="600">
                  <a:solidFill>
                    <a:prstClr val="black"/>
                  </a:solidFill>
                </a:rPr>
                <a:t>and replace</a:t>
              </a:r>
            </a:p>
          </p:txBody>
        </p:sp>
        <p:cxnSp>
          <p:nvCxnSpPr>
            <p:cNvPr id="12" name="Straight Arrow Connector 11"/>
            <p:cNvCxnSpPr/>
            <p:nvPr/>
          </p:nvCxnSpPr>
          <p:spPr>
            <a:xfrm>
              <a:off x="2145234" y="865787"/>
              <a:ext cx="1850907"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60196" y="1762176"/>
              <a:ext cx="883227" cy="2521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3236" tIns="36618" rIns="73236" bIns="36618" rtlCol="0" anchor="ctr"/>
            <a:lstStyle/>
            <a:p>
              <a:pPr algn="ctr" defTabSz="815996"/>
              <a:r>
                <a:rPr lang="en-US" sz="800">
                  <a:solidFill>
                    <a:prstClr val="black"/>
                  </a:solidFill>
                </a:rPr>
                <a:t>Stakeholder</a:t>
              </a:r>
            </a:p>
            <a:p>
              <a:pPr algn="ctr" defTabSz="815996"/>
              <a:r>
                <a:rPr lang="en-US" sz="800">
                  <a:solidFill>
                    <a:prstClr val="black"/>
                  </a:solidFill>
                </a:rPr>
                <a:t>representative</a:t>
              </a:r>
            </a:p>
          </p:txBody>
        </p:sp>
        <p:sp>
          <p:nvSpPr>
            <p:cNvPr id="22" name="Rectangle 21"/>
            <p:cNvSpPr/>
            <p:nvPr/>
          </p:nvSpPr>
          <p:spPr>
            <a:xfrm>
              <a:off x="1115005" y="1762176"/>
              <a:ext cx="883227" cy="2521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3236" tIns="36618" rIns="73236" bIns="36618" rtlCol="0" anchor="ctr"/>
            <a:lstStyle/>
            <a:p>
              <a:pPr algn="ctr" defTabSz="815996"/>
              <a:r>
                <a:rPr lang="en-US" sz="800">
                  <a:solidFill>
                    <a:prstClr val="black"/>
                  </a:solidFill>
                </a:rPr>
                <a:t>Stakeholder</a:t>
              </a:r>
            </a:p>
            <a:p>
              <a:pPr algn="ctr" defTabSz="815996"/>
              <a:r>
                <a:rPr lang="en-US" sz="800">
                  <a:solidFill>
                    <a:prstClr val="black"/>
                  </a:solidFill>
                </a:rPr>
                <a:t>representative</a:t>
              </a:r>
            </a:p>
          </p:txBody>
        </p:sp>
        <p:sp>
          <p:nvSpPr>
            <p:cNvPr id="23" name="Rectangle 22"/>
            <p:cNvSpPr/>
            <p:nvPr/>
          </p:nvSpPr>
          <p:spPr>
            <a:xfrm>
              <a:off x="2061614" y="1762176"/>
              <a:ext cx="883227" cy="2521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3236" tIns="36618" rIns="73236" bIns="36618" rtlCol="0" anchor="ctr"/>
            <a:lstStyle/>
            <a:p>
              <a:pPr algn="ctr" defTabSz="815996"/>
              <a:r>
                <a:rPr lang="en-US" sz="800">
                  <a:solidFill>
                    <a:prstClr val="black"/>
                  </a:solidFill>
                </a:rPr>
                <a:t>Stakeholder representative</a:t>
              </a:r>
            </a:p>
          </p:txBody>
        </p:sp>
        <p:cxnSp>
          <p:nvCxnSpPr>
            <p:cNvPr id="20" name="Straight Connector 19"/>
            <p:cNvCxnSpPr/>
            <p:nvPr/>
          </p:nvCxnSpPr>
          <p:spPr>
            <a:xfrm flipH="1">
              <a:off x="580450" y="1270749"/>
              <a:ext cx="534555" cy="4979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 idx="2"/>
              <a:endCxn id="22" idx="0"/>
            </p:cNvCxnSpPr>
            <p:nvPr/>
          </p:nvCxnSpPr>
          <p:spPr>
            <a:xfrm>
              <a:off x="1505671" y="1352970"/>
              <a:ext cx="50948" cy="4092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23" idx="0"/>
            </p:cNvCxnSpPr>
            <p:nvPr/>
          </p:nvCxnSpPr>
          <p:spPr>
            <a:xfrm>
              <a:off x="1787240" y="1270748"/>
              <a:ext cx="715988" cy="4914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16" idx="1"/>
            </p:cNvCxnSpPr>
            <p:nvPr/>
          </p:nvCxnSpPr>
          <p:spPr>
            <a:xfrm>
              <a:off x="2145234" y="1352970"/>
              <a:ext cx="1910825" cy="8935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3" idx="2"/>
              <a:endCxn id="16" idx="0"/>
            </p:cNvCxnSpPr>
            <p:nvPr/>
          </p:nvCxnSpPr>
          <p:spPr>
            <a:xfrm flipH="1">
              <a:off x="4585078" y="1327698"/>
              <a:ext cx="20983" cy="765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4" idx="2"/>
              <a:endCxn id="16" idx="7"/>
            </p:cNvCxnSpPr>
            <p:nvPr/>
          </p:nvCxnSpPr>
          <p:spPr>
            <a:xfrm flipH="1">
              <a:off x="5114096" y="1335200"/>
              <a:ext cx="1868596" cy="911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16" idx="3"/>
              <a:endCxn id="52" idx="0"/>
            </p:cNvCxnSpPr>
            <p:nvPr/>
          </p:nvCxnSpPr>
          <p:spPr>
            <a:xfrm flipH="1">
              <a:off x="3453589" y="2988217"/>
              <a:ext cx="602470" cy="5242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3678454" y="3141821"/>
              <a:ext cx="1264780" cy="289395"/>
            </a:xfrm>
            <a:prstGeom prst="rect">
              <a:avLst/>
            </a:prstGeom>
          </p:spPr>
          <p:txBody>
            <a:bodyPr wrap="square" lIns="73236" tIns="36618" rIns="73236" bIns="36618">
              <a:spAutoFit/>
            </a:bodyPr>
            <a:lstStyle/>
            <a:p>
              <a:pPr algn="ctr" defTabSz="815996"/>
              <a:r>
                <a:rPr lang="en-US" sz="700">
                  <a:solidFill>
                    <a:prstClr val="black"/>
                  </a:solidFill>
                </a:rPr>
                <a:t>majority  ownership &amp; </a:t>
              </a:r>
              <a:r>
                <a:rPr lang="en-US" sz="700">
                  <a:solidFill>
                    <a:srgbClr val="FF0000"/>
                  </a:solidFill>
                </a:rPr>
                <a:t>VOTING CONTROL</a:t>
              </a:r>
            </a:p>
          </p:txBody>
        </p:sp>
        <p:sp>
          <p:nvSpPr>
            <p:cNvPr id="10" name="Rectangle 9"/>
            <p:cNvSpPr/>
            <p:nvPr/>
          </p:nvSpPr>
          <p:spPr>
            <a:xfrm>
              <a:off x="882216" y="747852"/>
              <a:ext cx="1246909" cy="605118"/>
            </a:xfrm>
            <a:prstGeom prst="rect">
              <a:avLst/>
            </a:prstGeom>
            <a:solidFill>
              <a:srgbClr val="FCE19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3236" tIns="36618" rIns="73236" bIns="36618" rtlCol="0" anchor="ctr"/>
            <a:lstStyle/>
            <a:p>
              <a:pPr algn="ctr" defTabSz="815996"/>
              <a:r>
                <a:rPr lang="en-US" sz="1000" b="1" dirty="0">
                  <a:solidFill>
                    <a:prstClr val="black"/>
                  </a:solidFill>
                </a:rPr>
                <a:t>Trust Stewardship Committee</a:t>
              </a:r>
            </a:p>
          </p:txBody>
        </p:sp>
        <p:sp>
          <p:nvSpPr>
            <p:cNvPr id="13" name="Rectangle 12"/>
            <p:cNvSpPr/>
            <p:nvPr/>
          </p:nvSpPr>
          <p:spPr>
            <a:xfrm>
              <a:off x="3982606" y="747852"/>
              <a:ext cx="1246909" cy="579846"/>
            </a:xfrm>
            <a:prstGeom prst="rect">
              <a:avLst/>
            </a:prstGeom>
            <a:solidFill>
              <a:srgbClr val="FCE19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3236" tIns="36618" rIns="73236" bIns="36618" rtlCol="0" anchor="ctr"/>
            <a:lstStyle/>
            <a:p>
              <a:pPr algn="ctr" defTabSz="815996"/>
              <a:r>
                <a:rPr lang="en-US" sz="1000" b="1">
                  <a:solidFill>
                    <a:prstClr val="black"/>
                  </a:solidFill>
                </a:rPr>
                <a:t> Trustee</a:t>
              </a:r>
            </a:p>
          </p:txBody>
        </p:sp>
        <p:sp>
          <p:nvSpPr>
            <p:cNvPr id="14" name="Rectangle 13"/>
            <p:cNvSpPr/>
            <p:nvPr/>
          </p:nvSpPr>
          <p:spPr>
            <a:xfrm>
              <a:off x="6359237" y="730082"/>
              <a:ext cx="1246909" cy="605118"/>
            </a:xfrm>
            <a:prstGeom prst="rect">
              <a:avLst/>
            </a:prstGeom>
            <a:solidFill>
              <a:srgbClr val="FCE19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3236" tIns="36618" rIns="73236" bIns="36618" rtlCol="0" anchor="ctr"/>
            <a:lstStyle/>
            <a:p>
              <a:pPr algn="ctr" defTabSz="815996"/>
              <a:r>
                <a:rPr lang="en-US" sz="1000" b="1" dirty="0">
                  <a:solidFill>
                    <a:prstClr val="black"/>
                  </a:solidFill>
                </a:rPr>
                <a:t>Trust Enforcer</a:t>
              </a:r>
            </a:p>
          </p:txBody>
        </p:sp>
        <p:sp>
          <p:nvSpPr>
            <p:cNvPr id="16" name="Oval 15"/>
            <p:cNvSpPr/>
            <p:nvPr/>
          </p:nvSpPr>
          <p:spPr>
            <a:xfrm>
              <a:off x="3836932" y="2092950"/>
              <a:ext cx="1496291" cy="1048871"/>
            </a:xfrm>
            <a:prstGeom prst="ellipse">
              <a:avLst/>
            </a:prstGeom>
            <a:solidFill>
              <a:srgbClr val="DFA9D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15996"/>
              <a:r>
                <a:rPr lang="en-US" sz="1100" b="1">
                  <a:solidFill>
                    <a:prstClr val="black"/>
                  </a:solidFill>
                  <a:latin typeface="Times New Roman" panose="02020603050405020304" pitchFamily="18" charset="0"/>
                  <a:cs typeface="Times New Roman" panose="02020603050405020304" pitchFamily="18" charset="0"/>
                </a:rPr>
                <a:t>Sustainable Food and Agriculture Perpetual </a:t>
              </a:r>
              <a:br>
                <a:rPr lang="en-US" sz="1100" b="1">
                  <a:solidFill>
                    <a:prstClr val="black"/>
                  </a:solidFill>
                  <a:latin typeface="Times New Roman" panose="02020603050405020304" pitchFamily="18" charset="0"/>
                  <a:cs typeface="Times New Roman" panose="02020603050405020304" pitchFamily="18" charset="0"/>
                </a:rPr>
              </a:br>
              <a:r>
                <a:rPr lang="en-US" sz="1100" b="1">
                  <a:solidFill>
                    <a:prstClr val="black"/>
                  </a:solidFill>
                  <a:latin typeface="Times New Roman" panose="02020603050405020304" pitchFamily="18" charset="0"/>
                  <a:cs typeface="Times New Roman" panose="02020603050405020304" pitchFamily="18" charset="0"/>
                </a:rPr>
                <a:t>Purpose Trust</a:t>
              </a:r>
            </a:p>
          </p:txBody>
        </p:sp>
        <p:sp>
          <p:nvSpPr>
            <p:cNvPr id="52" name="Rectangle 51"/>
            <p:cNvSpPr/>
            <p:nvPr/>
          </p:nvSpPr>
          <p:spPr>
            <a:xfrm>
              <a:off x="2830134" y="3512510"/>
              <a:ext cx="1246909" cy="605118"/>
            </a:xfrm>
            <a:prstGeom prst="rect">
              <a:avLst/>
            </a:prstGeom>
            <a:solidFill>
              <a:srgbClr val="83EF9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3236" tIns="36618" rIns="73236" bIns="36618" rtlCol="0" anchor="ctr"/>
            <a:lstStyle/>
            <a:p>
              <a:pPr algn="ctr" defTabSz="815996"/>
              <a:r>
                <a:rPr lang="en-US" sz="1000" b="1">
                  <a:solidFill>
                    <a:prstClr val="black"/>
                  </a:solidFill>
                </a:rPr>
                <a:t>Organically Grown Company</a:t>
              </a:r>
              <a:endParaRPr lang="en-US" sz="700">
                <a:solidFill>
                  <a:prstClr val="black"/>
                </a:solidFill>
              </a:endParaRPr>
            </a:p>
          </p:txBody>
        </p:sp>
        <p:sp>
          <p:nvSpPr>
            <p:cNvPr id="46" name="TextBox 45"/>
            <p:cNvSpPr txBox="1"/>
            <p:nvPr/>
          </p:nvSpPr>
          <p:spPr>
            <a:xfrm>
              <a:off x="4723656" y="2178424"/>
              <a:ext cx="147967" cy="350950"/>
            </a:xfrm>
            <a:prstGeom prst="rect">
              <a:avLst/>
            </a:prstGeom>
            <a:noFill/>
          </p:spPr>
          <p:txBody>
            <a:bodyPr wrap="none" lIns="73236" tIns="36618" rIns="73236" bIns="36618" rtlCol="0">
              <a:spAutoFit/>
            </a:bodyPr>
            <a:lstStyle/>
            <a:p>
              <a:pPr defTabSz="815996"/>
              <a:endParaRPr lang="en-US">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85413" y="2440434"/>
              <a:ext cx="171739" cy="26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3363023" y="1363283"/>
              <a:ext cx="947821" cy="4161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3236" tIns="36618" rIns="73236" bIns="36618" rtlCol="0" anchor="ctr">
              <a:normAutofit lnSpcReduction="10000"/>
            </a:bodyPr>
            <a:lstStyle/>
            <a:p>
              <a:pPr algn="ctr" defTabSz="815996"/>
              <a:r>
                <a:rPr lang="en-US" sz="800" b="1">
                  <a:solidFill>
                    <a:prstClr val="black"/>
                  </a:solidFill>
                </a:rPr>
                <a:t>Board of Directors</a:t>
              </a:r>
              <a:endParaRPr lang="en-US" sz="800" b="1">
                <a:solidFill>
                  <a:prstClr val="white"/>
                </a:solidFill>
              </a:endParaRPr>
            </a:p>
          </p:txBody>
        </p:sp>
        <p:cxnSp>
          <p:nvCxnSpPr>
            <p:cNvPr id="40" name="Straight Connector 39"/>
            <p:cNvCxnSpPr/>
            <p:nvPr/>
          </p:nvCxnSpPr>
          <p:spPr>
            <a:xfrm>
              <a:off x="2104413" y="1005661"/>
              <a:ext cx="1266724" cy="479572"/>
            </a:xfrm>
            <a:prstGeom prst="line">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rot="1175342">
              <a:off x="1925003" y="1188487"/>
              <a:ext cx="1563059" cy="293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3236" tIns="36618" rIns="73236" bIns="36618" rtlCol="0" anchor="ctr"/>
            <a:lstStyle/>
            <a:p>
              <a:pPr algn="ctr" defTabSz="815996"/>
              <a:r>
                <a:rPr lang="en-US" sz="600">
                  <a:solidFill>
                    <a:prstClr val="black"/>
                  </a:solidFill>
                </a:rPr>
                <a:t>Power to elect and remove</a:t>
              </a:r>
            </a:p>
          </p:txBody>
        </p:sp>
        <p:cxnSp>
          <p:nvCxnSpPr>
            <p:cNvPr id="3" name="Straight Arrow Connector 2"/>
            <p:cNvCxnSpPr>
              <a:stCxn id="11" idx="4"/>
            </p:cNvCxnSpPr>
            <p:nvPr/>
          </p:nvCxnSpPr>
          <p:spPr>
            <a:xfrm flipH="1">
              <a:off x="3273138" y="1779382"/>
              <a:ext cx="563794" cy="17297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2028544" y="4672568"/>
              <a:ext cx="733544" cy="2521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3262" tIns="36631" rIns="73262" bIns="36631" rtlCol="0" anchor="ctr"/>
            <a:lstStyle/>
            <a:p>
              <a:pPr algn="ctr"/>
              <a:r>
                <a:rPr lang="en-US" sz="800">
                  <a:solidFill>
                    <a:prstClr val="black"/>
                  </a:solidFill>
                </a:rPr>
                <a:t>Customers</a:t>
              </a:r>
            </a:p>
          </p:txBody>
        </p:sp>
        <p:sp>
          <p:nvSpPr>
            <p:cNvPr id="58" name="Rectangle 57"/>
            <p:cNvSpPr/>
            <p:nvPr/>
          </p:nvSpPr>
          <p:spPr>
            <a:xfrm>
              <a:off x="3106667" y="4672567"/>
              <a:ext cx="733544" cy="25213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3262" tIns="36631" rIns="73262" bIns="36631" rtlCol="0" anchor="ctr"/>
            <a:lstStyle/>
            <a:p>
              <a:pPr algn="ctr"/>
              <a:r>
                <a:rPr lang="en-US" sz="800">
                  <a:solidFill>
                    <a:prstClr val="black"/>
                  </a:solidFill>
                </a:rPr>
                <a:t>Producers</a:t>
              </a:r>
            </a:p>
          </p:txBody>
        </p:sp>
        <p:cxnSp>
          <p:nvCxnSpPr>
            <p:cNvPr id="59" name="Straight Connector 58"/>
            <p:cNvCxnSpPr>
              <a:endCxn id="49" idx="0"/>
            </p:cNvCxnSpPr>
            <p:nvPr/>
          </p:nvCxnSpPr>
          <p:spPr>
            <a:xfrm flipH="1">
              <a:off x="2395317" y="4110331"/>
              <a:ext cx="788863" cy="562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58" idx="0"/>
            </p:cNvCxnSpPr>
            <p:nvPr/>
          </p:nvCxnSpPr>
          <p:spPr>
            <a:xfrm flipH="1">
              <a:off x="3473439" y="4110331"/>
              <a:ext cx="10394" cy="562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184820" y="4672567"/>
              <a:ext cx="733544" cy="26922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3262" tIns="36631" rIns="73262" bIns="36631" rtlCol="0" anchor="ctr"/>
            <a:lstStyle/>
            <a:p>
              <a:pPr algn="ctr"/>
              <a:r>
                <a:rPr lang="en-US" sz="800">
                  <a:solidFill>
                    <a:prstClr val="black"/>
                  </a:solidFill>
                </a:rPr>
                <a:t>Employees</a:t>
              </a:r>
            </a:p>
          </p:txBody>
        </p:sp>
        <p:cxnSp>
          <p:nvCxnSpPr>
            <p:cNvPr id="64" name="Straight Connector 63"/>
            <p:cNvCxnSpPr>
              <a:endCxn id="62" idx="0"/>
            </p:cNvCxnSpPr>
            <p:nvPr/>
          </p:nvCxnSpPr>
          <p:spPr>
            <a:xfrm>
              <a:off x="3840211" y="4110331"/>
              <a:ext cx="711381" cy="562236"/>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229516" y="4117627"/>
              <a:ext cx="912498" cy="4207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3262" tIns="36631" rIns="73262" bIns="36631" rtlCol="0" anchor="ctr"/>
            <a:lstStyle/>
            <a:p>
              <a:pPr algn="ctr"/>
              <a:endParaRPr lang="en-US"/>
            </a:p>
          </p:txBody>
        </p:sp>
        <p:sp>
          <p:nvSpPr>
            <p:cNvPr id="19" name="TextBox 18"/>
            <p:cNvSpPr txBox="1"/>
            <p:nvPr/>
          </p:nvSpPr>
          <p:spPr>
            <a:xfrm>
              <a:off x="5249266" y="4117627"/>
              <a:ext cx="1005030" cy="443309"/>
            </a:xfrm>
            <a:prstGeom prst="rect">
              <a:avLst/>
            </a:prstGeom>
            <a:noFill/>
          </p:spPr>
          <p:txBody>
            <a:bodyPr wrap="square" lIns="73262" tIns="36631" rIns="73262" bIns="36631" rtlCol="0">
              <a:spAutoFit/>
            </a:bodyPr>
            <a:lstStyle/>
            <a:p>
              <a:r>
                <a:rPr lang="en-US" sz="800"/>
                <a:t>Non-Voting Preferred Stockholders</a:t>
              </a:r>
            </a:p>
          </p:txBody>
        </p:sp>
        <p:cxnSp>
          <p:nvCxnSpPr>
            <p:cNvPr id="26" name="Straight Connector 25"/>
            <p:cNvCxnSpPr/>
            <p:nvPr/>
          </p:nvCxnSpPr>
          <p:spPr>
            <a:xfrm flipH="1" flipV="1">
              <a:off x="4077042" y="4034118"/>
              <a:ext cx="1152474" cy="201706"/>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303448" y="4139317"/>
              <a:ext cx="733544" cy="2521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3262" tIns="36631" rIns="73262" bIns="36631" rtlCol="0" anchor="ctr"/>
            <a:lstStyle/>
            <a:p>
              <a:pPr algn="ctr"/>
              <a:r>
                <a:rPr lang="en-US" sz="800">
                  <a:solidFill>
                    <a:prstClr val="black"/>
                  </a:solidFill>
                </a:rPr>
                <a:t>Community</a:t>
              </a:r>
            </a:p>
          </p:txBody>
        </p:sp>
        <p:cxnSp>
          <p:nvCxnSpPr>
            <p:cNvPr id="42" name="Straight Connector 41"/>
            <p:cNvCxnSpPr/>
            <p:nvPr/>
          </p:nvCxnSpPr>
          <p:spPr>
            <a:xfrm flipH="1">
              <a:off x="2036993" y="3984264"/>
              <a:ext cx="788862" cy="2811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63177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2" name="Shape 162"/>
          <p:cNvGrpSpPr/>
          <p:nvPr/>
        </p:nvGrpSpPr>
        <p:grpSpPr>
          <a:xfrm>
            <a:off x="5000135" y="1038843"/>
            <a:ext cx="1466688" cy="1439643"/>
            <a:chOff x="4952676" y="1155798"/>
            <a:chExt cx="1629653" cy="1599603"/>
          </a:xfrm>
        </p:grpSpPr>
        <p:pic>
          <p:nvPicPr>
            <p:cNvPr id="163" name="Shape 163"/>
            <p:cNvPicPr preferRelativeResize="0"/>
            <p:nvPr/>
          </p:nvPicPr>
          <p:blipFill>
            <a:blip r:embed="rId3">
              <a:alphaModFix/>
            </a:blip>
            <a:stretch>
              <a:fillRect/>
            </a:stretch>
          </p:blipFill>
          <p:spPr>
            <a:xfrm>
              <a:off x="4952676" y="1155798"/>
              <a:ext cx="1629653" cy="1599603"/>
            </a:xfrm>
            <a:prstGeom prst="rect">
              <a:avLst/>
            </a:prstGeom>
            <a:noFill/>
            <a:ln>
              <a:noFill/>
            </a:ln>
          </p:spPr>
        </p:pic>
        <p:sp>
          <p:nvSpPr>
            <p:cNvPr id="164" name="Shape 164"/>
            <p:cNvSpPr txBox="1"/>
            <p:nvPr/>
          </p:nvSpPr>
          <p:spPr>
            <a:xfrm>
              <a:off x="5641327" y="2302701"/>
              <a:ext cx="774733" cy="235923"/>
            </a:xfrm>
            <a:prstGeom prst="rect">
              <a:avLst/>
            </a:prstGeom>
            <a:noFill/>
            <a:ln>
              <a:noFill/>
            </a:ln>
          </p:spPr>
          <p:txBody>
            <a:bodyPr spcFirstLastPara="1" wrap="square" lIns="82283" tIns="82283" rIns="82283" bIns="82283" anchor="ctr" anchorCtr="0">
              <a:noAutofit/>
            </a:bodyPr>
            <a:lstStyle/>
            <a:p>
              <a:pPr algn="ctr">
                <a:lnSpc>
                  <a:spcPct val="115000"/>
                </a:lnSpc>
              </a:pPr>
              <a:r>
                <a:rPr lang="en" sz="1440" b="1" dirty="0">
                  <a:latin typeface="Calibri"/>
                  <a:ea typeface="Calibri"/>
                  <a:cs typeface="Calibri"/>
                  <a:sym typeface="Calibri"/>
                </a:rPr>
                <a:t>Trust</a:t>
              </a:r>
              <a:endParaRPr sz="1440" b="1" dirty="0">
                <a:latin typeface="Calibri"/>
                <a:ea typeface="Calibri"/>
                <a:cs typeface="Calibri"/>
                <a:sym typeface="Calibri"/>
              </a:endParaRPr>
            </a:p>
          </p:txBody>
        </p:sp>
      </p:grpSp>
      <p:sp>
        <p:nvSpPr>
          <p:cNvPr id="165" name="Shape 165"/>
          <p:cNvSpPr/>
          <p:nvPr/>
        </p:nvSpPr>
        <p:spPr>
          <a:xfrm>
            <a:off x="5498552" y="2425493"/>
            <a:ext cx="438323" cy="652095"/>
          </a:xfrm>
          <a:custGeom>
            <a:avLst/>
            <a:gdLst/>
            <a:ahLst/>
            <a:cxnLst/>
            <a:rect l="0" t="0" r="0" b="0"/>
            <a:pathLst>
              <a:path w="19481" h="28982" extrusionOk="0">
                <a:moveTo>
                  <a:pt x="95" y="95"/>
                </a:moveTo>
                <a:lnTo>
                  <a:pt x="0" y="19337"/>
                </a:lnTo>
                <a:lnTo>
                  <a:pt x="9740" y="28982"/>
                </a:lnTo>
                <a:lnTo>
                  <a:pt x="19338" y="19242"/>
                </a:lnTo>
                <a:lnTo>
                  <a:pt x="19481" y="0"/>
                </a:lnTo>
                <a:lnTo>
                  <a:pt x="18625" y="190"/>
                </a:lnTo>
                <a:lnTo>
                  <a:pt x="18055" y="332"/>
                </a:lnTo>
                <a:lnTo>
                  <a:pt x="17247" y="665"/>
                </a:lnTo>
                <a:lnTo>
                  <a:pt x="16107" y="902"/>
                </a:lnTo>
                <a:lnTo>
                  <a:pt x="15204" y="997"/>
                </a:lnTo>
                <a:lnTo>
                  <a:pt x="14634" y="1092"/>
                </a:lnTo>
                <a:lnTo>
                  <a:pt x="13446" y="1187"/>
                </a:lnTo>
                <a:lnTo>
                  <a:pt x="12639" y="1330"/>
                </a:lnTo>
                <a:lnTo>
                  <a:pt x="11736" y="1282"/>
                </a:lnTo>
                <a:lnTo>
                  <a:pt x="10976" y="1282"/>
                </a:lnTo>
                <a:lnTo>
                  <a:pt x="10073" y="1282"/>
                </a:lnTo>
                <a:lnTo>
                  <a:pt x="8980" y="1282"/>
                </a:lnTo>
                <a:lnTo>
                  <a:pt x="7840" y="1282"/>
                </a:lnTo>
                <a:lnTo>
                  <a:pt x="6747" y="1282"/>
                </a:lnTo>
                <a:lnTo>
                  <a:pt x="5797" y="1092"/>
                </a:lnTo>
                <a:lnTo>
                  <a:pt x="4942" y="1092"/>
                </a:lnTo>
                <a:lnTo>
                  <a:pt x="4039" y="950"/>
                </a:lnTo>
                <a:lnTo>
                  <a:pt x="3041" y="855"/>
                </a:lnTo>
                <a:lnTo>
                  <a:pt x="1853" y="617"/>
                </a:lnTo>
                <a:lnTo>
                  <a:pt x="262" y="227"/>
                </a:lnTo>
              </a:path>
            </a:pathLst>
          </a:custGeom>
          <a:solidFill>
            <a:srgbClr val="EFEFEF"/>
          </a:solidFill>
          <a:ln w="9525" cap="flat" cmpd="sng">
            <a:solidFill>
              <a:srgbClr val="000000"/>
            </a:solidFill>
            <a:prstDash val="solid"/>
            <a:round/>
            <a:headEnd type="none" w="med" len="med"/>
            <a:tailEnd type="none" w="med" len="med"/>
          </a:ln>
        </p:spPr>
        <p:txBody>
          <a:bodyPr/>
          <a:lstStyle/>
          <a:p>
            <a:endParaRPr lang="en-US"/>
          </a:p>
        </p:txBody>
      </p:sp>
      <p:sp>
        <p:nvSpPr>
          <p:cNvPr id="166" name="Shape 166"/>
          <p:cNvSpPr/>
          <p:nvPr/>
        </p:nvSpPr>
        <p:spPr>
          <a:xfrm rot="-5400000" flipH="1">
            <a:off x="3047850" y="2453590"/>
            <a:ext cx="605610" cy="655403"/>
          </a:xfrm>
          <a:prstGeom prst="homePlate">
            <a:avLst>
              <a:gd name="adj" fmla="val 50000"/>
            </a:avLst>
          </a:prstGeom>
          <a:solidFill>
            <a:srgbClr val="EFEFEF"/>
          </a:solid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endParaRPr sz="990" dirty="0">
              <a:latin typeface="Calibri"/>
              <a:ea typeface="Calibri"/>
              <a:cs typeface="Calibri"/>
              <a:sym typeface="Calibri"/>
            </a:endParaRPr>
          </a:p>
        </p:txBody>
      </p:sp>
      <p:sp>
        <p:nvSpPr>
          <p:cNvPr id="167" name="Shape 167"/>
          <p:cNvSpPr txBox="1"/>
          <p:nvPr/>
        </p:nvSpPr>
        <p:spPr>
          <a:xfrm>
            <a:off x="3723030" y="2296845"/>
            <a:ext cx="3635280" cy="424170"/>
          </a:xfrm>
          <a:prstGeom prst="rect">
            <a:avLst/>
          </a:prstGeom>
          <a:noFill/>
          <a:ln>
            <a:noFill/>
          </a:ln>
        </p:spPr>
        <p:txBody>
          <a:bodyPr spcFirstLastPara="1" wrap="square" lIns="82283" tIns="82283" rIns="82283" bIns="82283" anchor="t" anchorCtr="0">
            <a:noAutofit/>
          </a:bodyPr>
          <a:lstStyle/>
          <a:p>
            <a:endParaRPr sz="1620" dirty="0"/>
          </a:p>
        </p:txBody>
      </p:sp>
      <p:grpSp>
        <p:nvGrpSpPr>
          <p:cNvPr id="168" name="Shape 168"/>
          <p:cNvGrpSpPr/>
          <p:nvPr/>
        </p:nvGrpSpPr>
        <p:grpSpPr>
          <a:xfrm>
            <a:off x="5045512" y="3087763"/>
            <a:ext cx="1444802" cy="1418012"/>
            <a:chOff x="2727500" y="3744550"/>
            <a:chExt cx="1423800" cy="1397400"/>
          </a:xfrm>
        </p:grpSpPr>
        <p:sp>
          <p:nvSpPr>
            <p:cNvPr id="169" name="Shape 169"/>
            <p:cNvSpPr/>
            <p:nvPr/>
          </p:nvSpPr>
          <p:spPr>
            <a:xfrm>
              <a:off x="2727500" y="3744550"/>
              <a:ext cx="1423800" cy="1397400"/>
            </a:xfrm>
            <a:prstGeom prst="ellipse">
              <a:avLst/>
            </a:prstGeom>
            <a:no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endParaRPr sz="1620" dirty="0"/>
            </a:p>
          </p:txBody>
        </p:sp>
        <p:pic>
          <p:nvPicPr>
            <p:cNvPr id="170" name="Shape 170"/>
            <p:cNvPicPr preferRelativeResize="0"/>
            <p:nvPr/>
          </p:nvPicPr>
          <p:blipFill rotWithShape="1">
            <a:blip r:embed="rId4">
              <a:alphaModFix/>
            </a:blip>
            <a:srcRect b="9909"/>
            <a:stretch/>
          </p:blipFill>
          <p:spPr>
            <a:xfrm>
              <a:off x="2802688" y="4113475"/>
              <a:ext cx="1273424" cy="637600"/>
            </a:xfrm>
            <a:prstGeom prst="rect">
              <a:avLst/>
            </a:prstGeom>
            <a:noFill/>
            <a:ln>
              <a:noFill/>
            </a:ln>
          </p:spPr>
        </p:pic>
      </p:grpSp>
      <p:sp>
        <p:nvSpPr>
          <p:cNvPr id="171" name="Shape 171"/>
          <p:cNvSpPr/>
          <p:nvPr/>
        </p:nvSpPr>
        <p:spPr>
          <a:xfrm>
            <a:off x="7562880" y="3238474"/>
            <a:ext cx="1087560" cy="106704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endParaRPr sz="810" dirty="0">
              <a:latin typeface="Calibri"/>
              <a:ea typeface="Calibri"/>
              <a:cs typeface="Calibri"/>
              <a:sym typeface="Calibri"/>
            </a:endParaRPr>
          </a:p>
        </p:txBody>
      </p:sp>
      <p:sp>
        <p:nvSpPr>
          <p:cNvPr id="172" name="Shape 172"/>
          <p:cNvSpPr txBox="1"/>
          <p:nvPr/>
        </p:nvSpPr>
        <p:spPr>
          <a:xfrm>
            <a:off x="160359" y="37575"/>
            <a:ext cx="8177331" cy="607770"/>
          </a:xfrm>
          <a:prstGeom prst="rect">
            <a:avLst/>
          </a:prstGeom>
          <a:noFill/>
          <a:ln>
            <a:noFill/>
          </a:ln>
        </p:spPr>
        <p:txBody>
          <a:bodyPr spcFirstLastPara="1" wrap="square" lIns="82283" tIns="82283" rIns="82283" bIns="82283" anchor="t" anchorCtr="0">
            <a:noAutofit/>
          </a:bodyPr>
          <a:lstStyle/>
          <a:p>
            <a:r>
              <a:rPr lang="en" sz="3600" b="1" u="sng" dirty="0">
                <a:latin typeface="Calibri"/>
                <a:ea typeface="Calibri"/>
                <a:cs typeface="Calibri"/>
                <a:sym typeface="Calibri"/>
              </a:rPr>
              <a:t>Governance</a:t>
            </a:r>
            <a:endParaRPr sz="2400" b="1" u="sng" dirty="0">
              <a:latin typeface="Calibri"/>
              <a:ea typeface="Calibri"/>
              <a:cs typeface="Calibri"/>
              <a:sym typeface="Calibri"/>
            </a:endParaRPr>
          </a:p>
        </p:txBody>
      </p:sp>
      <p:sp>
        <p:nvSpPr>
          <p:cNvPr id="173" name="Shape 173"/>
          <p:cNvSpPr/>
          <p:nvPr/>
        </p:nvSpPr>
        <p:spPr>
          <a:xfrm>
            <a:off x="160359" y="1038420"/>
            <a:ext cx="1619701" cy="1440066"/>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endParaRPr sz="990" dirty="0">
              <a:solidFill>
                <a:schemeClr val="bg1"/>
              </a:solidFill>
              <a:latin typeface="Calibri"/>
              <a:ea typeface="Calibri"/>
              <a:cs typeface="Calibri"/>
              <a:sym typeface="Calibri"/>
            </a:endParaRPr>
          </a:p>
        </p:txBody>
      </p:sp>
      <p:sp>
        <p:nvSpPr>
          <p:cNvPr id="174" name="Shape 174"/>
          <p:cNvSpPr/>
          <p:nvPr/>
        </p:nvSpPr>
        <p:spPr>
          <a:xfrm>
            <a:off x="2553999" y="1040220"/>
            <a:ext cx="1620179" cy="143964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r>
              <a:rPr lang="en" sz="1200" b="1" dirty="0">
                <a:latin typeface="Calibri"/>
                <a:ea typeface="Calibri"/>
                <a:cs typeface="Calibri"/>
                <a:sym typeface="Calibri"/>
              </a:rPr>
              <a:t>Stewardship Committee</a:t>
            </a:r>
            <a:r>
              <a:rPr lang="en" sz="1200" dirty="0">
                <a:solidFill>
                  <a:schemeClr val="dk1"/>
                </a:solidFill>
                <a:latin typeface="Calibri"/>
                <a:ea typeface="Calibri"/>
                <a:cs typeface="Calibri"/>
                <a:sym typeface="Calibri"/>
              </a:rPr>
              <a:t>  </a:t>
            </a:r>
            <a:endParaRPr sz="1200" b="1" dirty="0">
              <a:solidFill>
                <a:schemeClr val="dk1"/>
              </a:solidFill>
              <a:latin typeface="Calibri"/>
              <a:ea typeface="Calibri"/>
              <a:cs typeface="Calibri"/>
              <a:sym typeface="Calibri"/>
            </a:endParaRPr>
          </a:p>
          <a:p>
            <a:pPr algn="ctr"/>
            <a:r>
              <a:rPr lang="en" sz="1050" dirty="0">
                <a:solidFill>
                  <a:schemeClr val="dk1"/>
                </a:solidFill>
                <a:latin typeface="Calibri"/>
                <a:ea typeface="Calibri"/>
                <a:cs typeface="Calibri"/>
                <a:sym typeface="Calibri"/>
              </a:rPr>
              <a:t>Act as stewards of the ownership. Ensure Trust fufills its </a:t>
            </a:r>
            <a:r>
              <a:rPr lang="en" sz="1050" i="1" dirty="0">
                <a:solidFill>
                  <a:schemeClr val="dk1"/>
                </a:solidFill>
                <a:latin typeface="Calibri"/>
                <a:ea typeface="Calibri"/>
                <a:cs typeface="Calibri"/>
                <a:sym typeface="Calibri"/>
              </a:rPr>
              <a:t>purpose</a:t>
            </a:r>
            <a:r>
              <a:rPr lang="en" sz="1050" dirty="0">
                <a:solidFill>
                  <a:schemeClr val="dk1"/>
                </a:solidFill>
                <a:latin typeface="Calibri"/>
                <a:ea typeface="Calibri"/>
                <a:cs typeface="Calibri"/>
                <a:sym typeface="Calibri"/>
              </a:rPr>
              <a:t>.</a:t>
            </a:r>
            <a:endParaRPr sz="1050" dirty="0">
              <a:latin typeface="Calibri"/>
              <a:ea typeface="Calibri"/>
              <a:cs typeface="Calibri"/>
              <a:sym typeface="Calibri"/>
            </a:endParaRPr>
          </a:p>
        </p:txBody>
      </p:sp>
      <p:sp>
        <p:nvSpPr>
          <p:cNvPr id="175" name="Shape 175"/>
          <p:cNvSpPr/>
          <p:nvPr/>
        </p:nvSpPr>
        <p:spPr>
          <a:xfrm>
            <a:off x="4174177" y="1670378"/>
            <a:ext cx="860477" cy="424170"/>
          </a:xfrm>
          <a:prstGeom prst="homePlate">
            <a:avLst>
              <a:gd name="adj" fmla="val 50000"/>
            </a:avLst>
          </a:prstGeom>
          <a:solidFill>
            <a:srgbClr val="EFEFEF"/>
          </a:solid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r>
              <a:rPr lang="en" sz="1200" dirty="0">
                <a:latin typeface="Calibri"/>
                <a:ea typeface="Calibri"/>
                <a:cs typeface="Calibri"/>
                <a:sym typeface="Calibri"/>
              </a:rPr>
              <a:t>oversees</a:t>
            </a:r>
            <a:endParaRPr sz="1200" dirty="0">
              <a:latin typeface="Calibri"/>
              <a:ea typeface="Calibri"/>
              <a:cs typeface="Calibri"/>
              <a:sym typeface="Calibri"/>
            </a:endParaRPr>
          </a:p>
        </p:txBody>
      </p:sp>
      <p:sp>
        <p:nvSpPr>
          <p:cNvPr id="176" name="Shape 176"/>
          <p:cNvSpPr/>
          <p:nvPr/>
        </p:nvSpPr>
        <p:spPr>
          <a:xfrm>
            <a:off x="1787469" y="1670378"/>
            <a:ext cx="766530" cy="424170"/>
          </a:xfrm>
          <a:prstGeom prst="homePlate">
            <a:avLst>
              <a:gd name="adj" fmla="val 50000"/>
            </a:avLst>
          </a:prstGeom>
          <a:solidFill>
            <a:srgbClr val="EFEFEF"/>
          </a:solid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r>
              <a:rPr lang="en" sz="1200" b="1" dirty="0">
                <a:latin typeface="Calibri"/>
                <a:ea typeface="Calibri"/>
                <a:cs typeface="Calibri"/>
                <a:sym typeface="Calibri"/>
              </a:rPr>
              <a:t>elect</a:t>
            </a:r>
            <a:endParaRPr sz="1200" b="1" dirty="0">
              <a:latin typeface="Calibri"/>
              <a:ea typeface="Calibri"/>
              <a:cs typeface="Calibri"/>
              <a:sym typeface="Calibri"/>
            </a:endParaRPr>
          </a:p>
        </p:txBody>
      </p:sp>
      <p:sp>
        <p:nvSpPr>
          <p:cNvPr id="177" name="Shape 177"/>
          <p:cNvSpPr txBox="1"/>
          <p:nvPr/>
        </p:nvSpPr>
        <p:spPr>
          <a:xfrm>
            <a:off x="2991417" y="2509214"/>
            <a:ext cx="718470" cy="347220"/>
          </a:xfrm>
          <a:prstGeom prst="rect">
            <a:avLst/>
          </a:prstGeom>
          <a:noFill/>
          <a:ln>
            <a:noFill/>
          </a:ln>
        </p:spPr>
        <p:txBody>
          <a:bodyPr spcFirstLastPara="1" wrap="square" lIns="82283" tIns="82283" rIns="82283" bIns="82283" anchor="ctr" anchorCtr="0">
            <a:noAutofit/>
          </a:bodyPr>
          <a:lstStyle/>
          <a:p>
            <a:pPr algn="ctr"/>
            <a:r>
              <a:rPr lang="en" sz="1200" dirty="0">
                <a:solidFill>
                  <a:schemeClr val="dk1"/>
                </a:solidFill>
                <a:latin typeface="Calibri"/>
                <a:ea typeface="Calibri"/>
                <a:cs typeface="Calibri"/>
                <a:sym typeface="Calibri"/>
              </a:rPr>
              <a:t>appoint</a:t>
            </a:r>
            <a:endParaRPr sz="1200" dirty="0"/>
          </a:p>
        </p:txBody>
      </p:sp>
      <p:sp>
        <p:nvSpPr>
          <p:cNvPr id="178" name="Shape 178"/>
          <p:cNvSpPr txBox="1"/>
          <p:nvPr/>
        </p:nvSpPr>
        <p:spPr>
          <a:xfrm>
            <a:off x="5374244" y="2524764"/>
            <a:ext cx="718470" cy="347220"/>
          </a:xfrm>
          <a:prstGeom prst="rect">
            <a:avLst/>
          </a:prstGeom>
          <a:noFill/>
          <a:ln>
            <a:noFill/>
          </a:ln>
        </p:spPr>
        <p:txBody>
          <a:bodyPr spcFirstLastPara="1" wrap="square" lIns="82283" tIns="82283" rIns="82283" bIns="82283" anchor="ctr" anchorCtr="0">
            <a:noAutofit/>
          </a:bodyPr>
          <a:lstStyle/>
          <a:p>
            <a:pPr algn="ctr"/>
            <a:r>
              <a:rPr lang="en" sz="1200" dirty="0">
                <a:solidFill>
                  <a:schemeClr val="dk1"/>
                </a:solidFill>
                <a:latin typeface="Calibri"/>
                <a:ea typeface="Calibri"/>
                <a:cs typeface="Calibri"/>
                <a:sym typeface="Calibri"/>
              </a:rPr>
              <a:t>owns</a:t>
            </a:r>
            <a:endParaRPr sz="1200" dirty="0"/>
          </a:p>
        </p:txBody>
      </p:sp>
      <p:sp>
        <p:nvSpPr>
          <p:cNvPr id="179" name="Shape 179"/>
          <p:cNvSpPr/>
          <p:nvPr/>
        </p:nvSpPr>
        <p:spPr>
          <a:xfrm>
            <a:off x="2553999" y="3085470"/>
            <a:ext cx="1634511" cy="1701134"/>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r>
              <a:rPr lang="en" sz="1200" b="1" dirty="0">
                <a:latin typeface="Calibri"/>
                <a:ea typeface="Calibri"/>
                <a:cs typeface="Calibri"/>
                <a:sym typeface="Calibri"/>
              </a:rPr>
              <a:t>OGC Board</a:t>
            </a:r>
            <a:endParaRPr sz="1200" b="1" dirty="0">
              <a:latin typeface="Calibri"/>
              <a:ea typeface="Calibri"/>
              <a:cs typeface="Calibri"/>
              <a:sym typeface="Calibri"/>
            </a:endParaRPr>
          </a:p>
          <a:p>
            <a:pPr algn="ctr"/>
            <a:r>
              <a:rPr lang="en" sz="1050" dirty="0">
                <a:latin typeface="Calibri"/>
                <a:ea typeface="Calibri"/>
                <a:cs typeface="Calibri"/>
                <a:sym typeface="Calibri"/>
              </a:rPr>
              <a:t>Works with CEO &amp; management to ensure sound operations and strategic plans that deliver measurable results toward the company mission.</a:t>
            </a:r>
            <a:endParaRPr sz="1050" dirty="0">
              <a:latin typeface="Calibri"/>
              <a:ea typeface="Calibri"/>
              <a:cs typeface="Calibri"/>
              <a:sym typeface="Calibri"/>
            </a:endParaRPr>
          </a:p>
        </p:txBody>
      </p:sp>
      <p:sp>
        <p:nvSpPr>
          <p:cNvPr id="180" name="Shape 180"/>
          <p:cNvSpPr/>
          <p:nvPr/>
        </p:nvSpPr>
        <p:spPr>
          <a:xfrm>
            <a:off x="4188735" y="3675600"/>
            <a:ext cx="856776" cy="424170"/>
          </a:xfrm>
          <a:prstGeom prst="homePlate">
            <a:avLst>
              <a:gd name="adj" fmla="val 50000"/>
            </a:avLst>
          </a:prstGeom>
          <a:solidFill>
            <a:srgbClr val="F3F3F3"/>
          </a:solid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r>
              <a:rPr lang="en" sz="1200" dirty="0">
                <a:latin typeface="Calibri"/>
                <a:ea typeface="Calibri"/>
                <a:cs typeface="Calibri"/>
                <a:sym typeface="Calibri"/>
              </a:rPr>
              <a:t>oversees</a:t>
            </a:r>
            <a:endParaRPr sz="1200" dirty="0">
              <a:latin typeface="Calibri"/>
              <a:ea typeface="Calibri"/>
              <a:cs typeface="Calibri"/>
              <a:sym typeface="Calibri"/>
            </a:endParaRPr>
          </a:p>
        </p:txBody>
      </p:sp>
      <p:sp>
        <p:nvSpPr>
          <p:cNvPr id="181" name="Shape 181"/>
          <p:cNvSpPr/>
          <p:nvPr/>
        </p:nvSpPr>
        <p:spPr>
          <a:xfrm>
            <a:off x="7428263" y="1158323"/>
            <a:ext cx="1366223" cy="724140"/>
          </a:xfrm>
          <a:prstGeom prst="rect">
            <a:avLst/>
          </a:prstGeom>
          <a:no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r>
              <a:rPr lang="en" sz="1050" b="1" dirty="0">
                <a:latin typeface="Calibri"/>
                <a:ea typeface="Calibri"/>
                <a:cs typeface="Calibri"/>
                <a:sym typeface="Calibri"/>
              </a:rPr>
              <a:t>Trustee</a:t>
            </a:r>
            <a:endParaRPr sz="1050" b="1" dirty="0">
              <a:latin typeface="Calibri"/>
              <a:ea typeface="Calibri"/>
              <a:cs typeface="Calibri"/>
              <a:sym typeface="Calibri"/>
            </a:endParaRPr>
          </a:p>
          <a:p>
            <a:pPr algn="ctr"/>
            <a:r>
              <a:rPr lang="en" sz="1050" dirty="0">
                <a:latin typeface="Calibri"/>
                <a:ea typeface="Calibri"/>
                <a:cs typeface="Calibri"/>
                <a:sym typeface="Calibri"/>
              </a:rPr>
              <a:t>Carries out administrative functions of the trust</a:t>
            </a:r>
            <a:endParaRPr sz="1050" dirty="0">
              <a:latin typeface="Calibri"/>
              <a:ea typeface="Calibri"/>
              <a:cs typeface="Calibri"/>
              <a:sym typeface="Calibri"/>
            </a:endParaRPr>
          </a:p>
        </p:txBody>
      </p:sp>
      <p:sp>
        <p:nvSpPr>
          <p:cNvPr id="182" name="Shape 182"/>
          <p:cNvSpPr/>
          <p:nvPr/>
        </p:nvSpPr>
        <p:spPr>
          <a:xfrm>
            <a:off x="7428263" y="1882463"/>
            <a:ext cx="1366223" cy="724140"/>
          </a:xfrm>
          <a:prstGeom prst="rect">
            <a:avLst/>
          </a:prstGeom>
          <a:no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r>
              <a:rPr lang="en" sz="1050" b="1" dirty="0">
                <a:latin typeface="Calibri"/>
                <a:ea typeface="Calibri"/>
                <a:cs typeface="Calibri"/>
                <a:sym typeface="Calibri"/>
              </a:rPr>
              <a:t>Trust Enforcer</a:t>
            </a:r>
            <a:endParaRPr sz="1050" b="1" dirty="0">
              <a:latin typeface="Calibri"/>
              <a:ea typeface="Calibri"/>
              <a:cs typeface="Calibri"/>
              <a:sym typeface="Calibri"/>
            </a:endParaRPr>
          </a:p>
          <a:p>
            <a:pPr algn="ctr"/>
            <a:r>
              <a:rPr lang="en" sz="1050" dirty="0">
                <a:latin typeface="Calibri"/>
                <a:ea typeface="Calibri"/>
                <a:cs typeface="Calibri"/>
                <a:sym typeface="Calibri"/>
              </a:rPr>
              <a:t>Acts only a rare event there is a dispute</a:t>
            </a:r>
            <a:endParaRPr sz="1050" dirty="0">
              <a:latin typeface="Calibri"/>
              <a:ea typeface="Calibri"/>
              <a:cs typeface="Calibri"/>
              <a:sym typeface="Calibri"/>
            </a:endParaRPr>
          </a:p>
        </p:txBody>
      </p:sp>
      <p:sp>
        <p:nvSpPr>
          <p:cNvPr id="183" name="Shape 183"/>
          <p:cNvSpPr/>
          <p:nvPr/>
        </p:nvSpPr>
        <p:spPr>
          <a:xfrm flipH="1">
            <a:off x="6418930" y="1670378"/>
            <a:ext cx="1006628" cy="424170"/>
          </a:xfrm>
          <a:prstGeom prst="homePlate">
            <a:avLst>
              <a:gd name="adj" fmla="val 50000"/>
            </a:avLst>
          </a:prstGeom>
          <a:solidFill>
            <a:srgbClr val="EFEFEF"/>
          </a:solid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r>
              <a:rPr lang="en" sz="1200" dirty="0">
                <a:latin typeface="Calibri"/>
                <a:ea typeface="Calibri"/>
                <a:cs typeface="Calibri"/>
                <a:sym typeface="Calibri"/>
              </a:rPr>
              <a:t>administers / enforces</a:t>
            </a:r>
            <a:endParaRPr sz="1200" dirty="0">
              <a:latin typeface="Calibri"/>
              <a:ea typeface="Calibri"/>
              <a:cs typeface="Calibri"/>
              <a:sym typeface="Calibri"/>
            </a:endParaRPr>
          </a:p>
        </p:txBody>
      </p:sp>
      <p:sp>
        <p:nvSpPr>
          <p:cNvPr id="184" name="Shape 184"/>
          <p:cNvSpPr txBox="1"/>
          <p:nvPr/>
        </p:nvSpPr>
        <p:spPr>
          <a:xfrm>
            <a:off x="7137644" y="4135009"/>
            <a:ext cx="1769920" cy="839430"/>
          </a:xfrm>
          <a:prstGeom prst="rect">
            <a:avLst/>
          </a:prstGeom>
          <a:noFill/>
          <a:ln>
            <a:noFill/>
          </a:ln>
        </p:spPr>
        <p:txBody>
          <a:bodyPr spcFirstLastPara="1" wrap="square" lIns="82283" tIns="82283" rIns="82283" bIns="82283" anchor="ctr" anchorCtr="0">
            <a:noAutofit/>
          </a:bodyPr>
          <a:lstStyle/>
          <a:p>
            <a:pPr algn="r"/>
            <a:r>
              <a:rPr lang="en" sz="1050" dirty="0">
                <a:solidFill>
                  <a:schemeClr val="dk1"/>
                </a:solidFill>
                <a:latin typeface="Calibri"/>
                <a:ea typeface="Calibri"/>
                <a:cs typeface="Calibri"/>
                <a:sym typeface="Calibri"/>
              </a:rPr>
              <a:t>Engaged along side other stakeholders to ensure stewardship of the Trust.</a:t>
            </a:r>
            <a:endParaRPr sz="1050" dirty="0">
              <a:solidFill>
                <a:schemeClr val="dk1"/>
              </a:solidFill>
              <a:latin typeface="Calibri"/>
              <a:ea typeface="Calibri"/>
              <a:cs typeface="Calibri"/>
              <a:sym typeface="Calibri"/>
            </a:endParaRPr>
          </a:p>
        </p:txBody>
      </p:sp>
      <p:cxnSp>
        <p:nvCxnSpPr>
          <p:cNvPr id="185" name="Shape 185"/>
          <p:cNvCxnSpPr>
            <a:cxnSpLocks/>
          </p:cNvCxnSpPr>
          <p:nvPr/>
        </p:nvCxnSpPr>
        <p:spPr>
          <a:xfrm flipV="1">
            <a:off x="6519679" y="3806791"/>
            <a:ext cx="1043201" cy="5146"/>
          </a:xfrm>
          <a:prstGeom prst="straightConnector1">
            <a:avLst/>
          </a:prstGeom>
          <a:noFill/>
          <a:ln w="9525" cap="flat" cmpd="sng">
            <a:solidFill>
              <a:schemeClr val="dk2"/>
            </a:solidFill>
            <a:prstDash val="dash"/>
            <a:round/>
            <a:headEnd type="none" w="med" len="med"/>
            <a:tailEnd type="none" w="med" len="med"/>
          </a:ln>
        </p:spPr>
      </p:cxnSp>
      <p:sp>
        <p:nvSpPr>
          <p:cNvPr id="2" name="Rectangle 1">
            <a:extLst>
              <a:ext uri="{FF2B5EF4-FFF2-40B4-BE49-F238E27FC236}">
                <a16:creationId xmlns:a16="http://schemas.microsoft.com/office/drawing/2014/main" id="{8CF30E85-686E-0B43-904D-83EC4B0BA9D1}"/>
              </a:ext>
            </a:extLst>
          </p:cNvPr>
          <p:cNvSpPr/>
          <p:nvPr/>
        </p:nvSpPr>
        <p:spPr>
          <a:xfrm>
            <a:off x="256648" y="1135206"/>
            <a:ext cx="1495844" cy="1138773"/>
          </a:xfrm>
          <a:prstGeom prst="rect">
            <a:avLst/>
          </a:prstGeom>
        </p:spPr>
        <p:txBody>
          <a:bodyPr wrap="square">
            <a:spAutoFit/>
          </a:bodyPr>
          <a:lstStyle/>
          <a:p>
            <a:pPr algn="ctr"/>
            <a:r>
              <a:rPr lang="en-US" sz="1200" b="1" dirty="0">
                <a:latin typeface="Calibri" panose="020F0502020204030204" pitchFamily="34" charset="0"/>
                <a:ea typeface="Calibri"/>
                <a:cs typeface="Calibri" panose="020F0502020204030204" pitchFamily="34" charset="0"/>
                <a:sym typeface="Calibri"/>
              </a:rPr>
              <a:t>Stakeholders: </a:t>
            </a:r>
          </a:p>
          <a:p>
            <a:pPr algn="ctr"/>
            <a:endParaRPr lang="en-US" sz="800" b="1" dirty="0">
              <a:latin typeface="Calibri" panose="020F0502020204030204" pitchFamily="34" charset="0"/>
              <a:ea typeface="Calibri"/>
              <a:cs typeface="Calibri" panose="020F0502020204030204" pitchFamily="34" charset="0"/>
              <a:sym typeface="Calibri"/>
            </a:endParaRPr>
          </a:p>
          <a:p>
            <a:pPr algn="ctr"/>
            <a:r>
              <a:rPr lang="en-US" sz="1200" i="1" dirty="0">
                <a:latin typeface="Calibri" panose="020F0502020204030204" pitchFamily="34" charset="0"/>
                <a:ea typeface="Calibri"/>
                <a:cs typeface="Calibri" panose="020F0502020204030204" pitchFamily="34" charset="0"/>
                <a:sym typeface="Calibri"/>
              </a:rPr>
              <a:t>Qualified </a:t>
            </a:r>
            <a:r>
              <a:rPr lang="en-US" sz="1200" dirty="0">
                <a:latin typeface="Calibri" panose="020F0502020204030204" pitchFamily="34" charset="0"/>
                <a:ea typeface="Calibri"/>
                <a:cs typeface="Calibri" panose="020F0502020204030204" pitchFamily="34" charset="0"/>
                <a:sym typeface="Calibri"/>
              </a:rPr>
              <a:t>employees, farmers, customers, community allies, investors. </a:t>
            </a:r>
          </a:p>
        </p:txBody>
      </p:sp>
      <p:sp>
        <p:nvSpPr>
          <p:cNvPr id="3" name="Rectangle 2">
            <a:extLst>
              <a:ext uri="{FF2B5EF4-FFF2-40B4-BE49-F238E27FC236}">
                <a16:creationId xmlns:a16="http://schemas.microsoft.com/office/drawing/2014/main" id="{1D2AE2D6-9744-8E4E-B483-0C133E2B007B}"/>
              </a:ext>
            </a:extLst>
          </p:cNvPr>
          <p:cNvSpPr/>
          <p:nvPr/>
        </p:nvSpPr>
        <p:spPr>
          <a:xfrm>
            <a:off x="7506163" y="3566340"/>
            <a:ext cx="1245662" cy="461665"/>
          </a:xfrm>
          <a:prstGeom prst="rect">
            <a:avLst/>
          </a:prstGeom>
        </p:spPr>
        <p:txBody>
          <a:bodyPr wrap="square">
            <a:spAutoFit/>
          </a:bodyPr>
          <a:lstStyle/>
          <a:p>
            <a:pPr algn="ctr"/>
            <a:r>
              <a:rPr lang="en-US" sz="1200" b="1" dirty="0">
                <a:ea typeface="Calibri"/>
                <a:cs typeface="Calibri"/>
                <a:sym typeface="Calibri"/>
              </a:rPr>
              <a:t>Preferred Shareholders</a:t>
            </a:r>
            <a:endParaRPr lang="en-US" sz="1200" dirty="0">
              <a:ea typeface="Calibri"/>
              <a:cs typeface="Calibri"/>
              <a:sym typeface="Calibri"/>
            </a:endParaRPr>
          </a:p>
        </p:txBody>
      </p:sp>
      <p:sp>
        <p:nvSpPr>
          <p:cNvPr id="28" name="Shape 153"/>
          <p:cNvSpPr txBox="1"/>
          <p:nvPr/>
        </p:nvSpPr>
        <p:spPr>
          <a:xfrm>
            <a:off x="6116674" y="3694960"/>
            <a:ext cx="1905930" cy="512760"/>
          </a:xfrm>
          <a:prstGeom prst="rect">
            <a:avLst/>
          </a:prstGeom>
          <a:noFill/>
          <a:ln>
            <a:noFill/>
          </a:ln>
        </p:spPr>
        <p:txBody>
          <a:bodyPr spcFirstLastPara="1" wrap="square" lIns="82283" tIns="82283" rIns="82283" bIns="82283" anchor="ctr" anchorCtr="0">
            <a:noAutofit/>
          </a:bodyPr>
          <a:lstStyle/>
          <a:p>
            <a:pPr algn="ctr"/>
            <a:r>
              <a:rPr lang="en-US" sz="900" i="1" dirty="0">
                <a:latin typeface="Calibri"/>
                <a:ea typeface="Calibri"/>
                <a:cs typeface="Calibri"/>
                <a:sym typeface="Calibri"/>
              </a:rPr>
              <a:t>Non-voting stock</a:t>
            </a:r>
            <a:endParaRPr sz="900" i="1" dirty="0">
              <a:latin typeface="Calibri"/>
              <a:ea typeface="Calibri"/>
              <a:cs typeface="Calibri"/>
              <a:sym typeface="Calibri"/>
            </a:endParaRPr>
          </a:p>
        </p:txBody>
      </p:sp>
    </p:spTree>
    <p:extLst>
      <p:ext uri="{BB962C8B-B14F-4D97-AF65-F5344CB8AC3E}">
        <p14:creationId xmlns:p14="http://schemas.microsoft.com/office/powerpoint/2010/main" val="91282449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p:nvPr/>
        </p:nvSpPr>
        <p:spPr>
          <a:xfrm>
            <a:off x="2392223" y="4699260"/>
            <a:ext cx="1048410" cy="34128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r>
              <a:rPr lang="en" sz="900" b="1" dirty="0">
                <a:latin typeface="Calibri"/>
                <a:ea typeface="Calibri"/>
                <a:cs typeface="Calibri"/>
                <a:sym typeface="Calibri"/>
              </a:rPr>
              <a:t>Stewardship committee</a:t>
            </a:r>
            <a:r>
              <a:rPr lang="en" sz="900" dirty="0">
                <a:solidFill>
                  <a:schemeClr val="dk1"/>
                </a:solidFill>
                <a:latin typeface="Calibri"/>
                <a:ea typeface="Calibri"/>
                <a:cs typeface="Calibri"/>
                <a:sym typeface="Calibri"/>
              </a:rPr>
              <a:t>  </a:t>
            </a:r>
            <a:endParaRPr sz="900" dirty="0">
              <a:latin typeface="Calibri"/>
              <a:ea typeface="Calibri"/>
              <a:cs typeface="Calibri"/>
              <a:sym typeface="Calibri"/>
            </a:endParaRPr>
          </a:p>
        </p:txBody>
      </p:sp>
      <p:sp>
        <p:nvSpPr>
          <p:cNvPr id="303" name="Shape 303"/>
          <p:cNvSpPr/>
          <p:nvPr/>
        </p:nvSpPr>
        <p:spPr>
          <a:xfrm>
            <a:off x="1849523" y="4775265"/>
            <a:ext cx="542700" cy="189270"/>
          </a:xfrm>
          <a:prstGeom prst="homePlate">
            <a:avLst>
              <a:gd name="adj" fmla="val 50000"/>
            </a:avLst>
          </a:prstGeom>
          <a:solidFill>
            <a:srgbClr val="FFD966"/>
          </a:solid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r>
              <a:rPr lang="en" sz="720">
                <a:latin typeface="Calibri"/>
                <a:ea typeface="Calibri"/>
                <a:cs typeface="Calibri"/>
                <a:sym typeface="Calibri"/>
              </a:rPr>
              <a:t>elect</a:t>
            </a:r>
            <a:endParaRPr sz="720" dirty="0">
              <a:latin typeface="Calibri"/>
              <a:ea typeface="Calibri"/>
              <a:cs typeface="Calibri"/>
              <a:sym typeface="Calibri"/>
            </a:endParaRPr>
          </a:p>
        </p:txBody>
      </p:sp>
      <p:sp>
        <p:nvSpPr>
          <p:cNvPr id="304" name="Shape 304"/>
          <p:cNvSpPr/>
          <p:nvPr/>
        </p:nvSpPr>
        <p:spPr>
          <a:xfrm>
            <a:off x="3440633" y="4775265"/>
            <a:ext cx="542700" cy="189270"/>
          </a:xfrm>
          <a:prstGeom prst="homePlate">
            <a:avLst>
              <a:gd name="adj" fmla="val 50000"/>
            </a:avLst>
          </a:prstGeom>
          <a:solidFill>
            <a:srgbClr val="EFEFEF"/>
          </a:solid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r>
              <a:rPr lang="en" sz="720">
                <a:latin typeface="Calibri"/>
                <a:ea typeface="Calibri"/>
                <a:cs typeface="Calibri"/>
                <a:sym typeface="Calibri"/>
              </a:rPr>
              <a:t>appoints</a:t>
            </a:r>
            <a:endParaRPr sz="720" dirty="0">
              <a:latin typeface="Calibri"/>
              <a:ea typeface="Calibri"/>
              <a:cs typeface="Calibri"/>
              <a:sym typeface="Calibri"/>
            </a:endParaRPr>
          </a:p>
        </p:txBody>
      </p:sp>
      <p:sp>
        <p:nvSpPr>
          <p:cNvPr id="305" name="Shape 305"/>
          <p:cNvSpPr/>
          <p:nvPr/>
        </p:nvSpPr>
        <p:spPr>
          <a:xfrm>
            <a:off x="3983333" y="4699260"/>
            <a:ext cx="1048410" cy="34128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r>
              <a:rPr lang="en" sz="900" b="1">
                <a:latin typeface="Calibri"/>
                <a:ea typeface="Calibri"/>
                <a:cs typeface="Calibri"/>
                <a:sym typeface="Calibri"/>
              </a:rPr>
              <a:t>OGC Board of Directors</a:t>
            </a:r>
            <a:endParaRPr sz="900" dirty="0">
              <a:latin typeface="Calibri"/>
              <a:ea typeface="Calibri"/>
              <a:cs typeface="Calibri"/>
              <a:sym typeface="Calibri"/>
            </a:endParaRPr>
          </a:p>
        </p:txBody>
      </p:sp>
      <p:sp>
        <p:nvSpPr>
          <p:cNvPr id="306" name="Shape 306"/>
          <p:cNvSpPr/>
          <p:nvPr/>
        </p:nvSpPr>
        <p:spPr>
          <a:xfrm>
            <a:off x="801113" y="4699260"/>
            <a:ext cx="1048410" cy="341280"/>
          </a:xfrm>
          <a:prstGeom prst="roundRect">
            <a:avLst>
              <a:gd name="adj" fmla="val 16667"/>
            </a:avLst>
          </a:prstGeom>
          <a:solidFill>
            <a:srgbClr val="FFD966"/>
          </a:solid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r>
              <a:rPr lang="en" sz="900" b="1">
                <a:latin typeface="Calibri"/>
                <a:ea typeface="Calibri"/>
                <a:cs typeface="Calibri"/>
                <a:sym typeface="Calibri"/>
              </a:rPr>
              <a:t>Qualified Stakeholders</a:t>
            </a:r>
            <a:endParaRPr sz="900" dirty="0">
              <a:latin typeface="Calibri"/>
              <a:ea typeface="Calibri"/>
              <a:cs typeface="Calibri"/>
              <a:sym typeface="Calibri"/>
            </a:endParaRPr>
          </a:p>
        </p:txBody>
      </p:sp>
      <p:sp>
        <p:nvSpPr>
          <p:cNvPr id="307" name="Shape 307"/>
          <p:cNvSpPr/>
          <p:nvPr/>
        </p:nvSpPr>
        <p:spPr>
          <a:xfrm>
            <a:off x="5031743" y="4775265"/>
            <a:ext cx="542700" cy="189270"/>
          </a:xfrm>
          <a:prstGeom prst="homePlate">
            <a:avLst>
              <a:gd name="adj" fmla="val 50000"/>
            </a:avLst>
          </a:prstGeom>
          <a:solidFill>
            <a:srgbClr val="EFEFEF"/>
          </a:solid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r>
              <a:rPr lang="en" sz="720">
                <a:latin typeface="Calibri"/>
                <a:ea typeface="Calibri"/>
                <a:cs typeface="Calibri"/>
                <a:sym typeface="Calibri"/>
              </a:rPr>
              <a:t>oversees</a:t>
            </a:r>
            <a:endParaRPr sz="720" dirty="0">
              <a:latin typeface="Calibri"/>
              <a:ea typeface="Calibri"/>
              <a:cs typeface="Calibri"/>
              <a:sym typeface="Calibri"/>
            </a:endParaRPr>
          </a:p>
        </p:txBody>
      </p:sp>
      <p:sp>
        <p:nvSpPr>
          <p:cNvPr id="308" name="Shape 308"/>
          <p:cNvSpPr/>
          <p:nvPr/>
        </p:nvSpPr>
        <p:spPr>
          <a:xfrm>
            <a:off x="5574443" y="4699260"/>
            <a:ext cx="1048410" cy="34128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r>
              <a:rPr lang="en" sz="900" b="1">
                <a:latin typeface="Calibri"/>
                <a:ea typeface="Calibri"/>
                <a:cs typeface="Calibri"/>
                <a:sym typeface="Calibri"/>
              </a:rPr>
              <a:t>Organically Grown Co.</a:t>
            </a:r>
            <a:endParaRPr sz="900" dirty="0">
              <a:latin typeface="Calibri"/>
              <a:ea typeface="Calibri"/>
              <a:cs typeface="Calibri"/>
              <a:sym typeface="Calibri"/>
            </a:endParaRPr>
          </a:p>
        </p:txBody>
      </p:sp>
      <p:sp>
        <p:nvSpPr>
          <p:cNvPr id="309" name="Shape 309"/>
          <p:cNvSpPr/>
          <p:nvPr/>
        </p:nvSpPr>
        <p:spPr>
          <a:xfrm>
            <a:off x="2392223" y="4198410"/>
            <a:ext cx="1048410" cy="25272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r>
              <a:rPr lang="en" sz="900" b="1">
                <a:latin typeface="Calibri"/>
                <a:ea typeface="Calibri"/>
                <a:cs typeface="Calibri"/>
                <a:sym typeface="Calibri"/>
              </a:rPr>
              <a:t>Trust Enforcer</a:t>
            </a:r>
            <a:endParaRPr sz="900" dirty="0">
              <a:latin typeface="Calibri"/>
              <a:ea typeface="Calibri"/>
              <a:cs typeface="Calibri"/>
              <a:sym typeface="Calibri"/>
            </a:endParaRPr>
          </a:p>
        </p:txBody>
      </p:sp>
      <p:sp>
        <p:nvSpPr>
          <p:cNvPr id="310" name="Shape 310"/>
          <p:cNvSpPr/>
          <p:nvPr/>
        </p:nvSpPr>
        <p:spPr>
          <a:xfrm flipH="1">
            <a:off x="6622920" y="4775265"/>
            <a:ext cx="671490" cy="189270"/>
          </a:xfrm>
          <a:prstGeom prst="homePlate">
            <a:avLst>
              <a:gd name="adj" fmla="val 50000"/>
            </a:avLst>
          </a:prstGeom>
          <a:solidFill>
            <a:srgbClr val="EFEFEF"/>
          </a:solid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r>
              <a:rPr lang="en" sz="720">
                <a:latin typeface="Calibri"/>
                <a:ea typeface="Calibri"/>
                <a:cs typeface="Calibri"/>
                <a:sym typeface="Calibri"/>
              </a:rPr>
              <a:t>Invest in</a:t>
            </a:r>
            <a:endParaRPr sz="720" dirty="0">
              <a:latin typeface="Calibri"/>
              <a:ea typeface="Calibri"/>
              <a:cs typeface="Calibri"/>
              <a:sym typeface="Calibri"/>
            </a:endParaRPr>
          </a:p>
        </p:txBody>
      </p:sp>
      <p:sp>
        <p:nvSpPr>
          <p:cNvPr id="311" name="Shape 311"/>
          <p:cNvSpPr/>
          <p:nvPr/>
        </p:nvSpPr>
        <p:spPr>
          <a:xfrm>
            <a:off x="7294478" y="4699260"/>
            <a:ext cx="1048410" cy="34128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r>
              <a:rPr lang="en" sz="900" b="1">
                <a:latin typeface="Calibri"/>
                <a:ea typeface="Calibri"/>
                <a:cs typeface="Calibri"/>
                <a:sym typeface="Calibri"/>
              </a:rPr>
              <a:t>Preferred Shareholders</a:t>
            </a:r>
            <a:endParaRPr sz="900" dirty="0">
              <a:latin typeface="Calibri"/>
              <a:ea typeface="Calibri"/>
              <a:cs typeface="Calibri"/>
              <a:sym typeface="Calibri"/>
            </a:endParaRPr>
          </a:p>
        </p:txBody>
      </p:sp>
      <p:sp>
        <p:nvSpPr>
          <p:cNvPr id="312" name="Shape 312"/>
          <p:cNvSpPr/>
          <p:nvPr/>
        </p:nvSpPr>
        <p:spPr>
          <a:xfrm>
            <a:off x="5574443" y="4198410"/>
            <a:ext cx="1048410" cy="25272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r>
              <a:rPr lang="en" sz="900" b="1" dirty="0">
                <a:latin typeface="Calibri"/>
                <a:ea typeface="Calibri"/>
                <a:cs typeface="Calibri"/>
                <a:sym typeface="Calibri"/>
              </a:rPr>
              <a:t> Trust</a:t>
            </a:r>
            <a:endParaRPr sz="900" dirty="0">
              <a:latin typeface="Calibri"/>
              <a:ea typeface="Calibri"/>
              <a:cs typeface="Calibri"/>
              <a:sym typeface="Calibri"/>
            </a:endParaRPr>
          </a:p>
        </p:txBody>
      </p:sp>
      <p:grpSp>
        <p:nvGrpSpPr>
          <p:cNvPr id="313" name="Shape 313"/>
          <p:cNvGrpSpPr/>
          <p:nvPr/>
        </p:nvGrpSpPr>
        <p:grpSpPr>
          <a:xfrm>
            <a:off x="5682713" y="4451130"/>
            <a:ext cx="831870" cy="248130"/>
            <a:chOff x="2542900" y="4815200"/>
            <a:chExt cx="924300" cy="275700"/>
          </a:xfrm>
        </p:grpSpPr>
        <p:sp>
          <p:nvSpPr>
            <p:cNvPr id="314" name="Shape 314"/>
            <p:cNvSpPr/>
            <p:nvPr/>
          </p:nvSpPr>
          <p:spPr>
            <a:xfrm rot="5400000">
              <a:off x="2867200" y="4490900"/>
              <a:ext cx="275700" cy="924300"/>
            </a:xfrm>
            <a:prstGeom prst="homePlate">
              <a:avLst>
                <a:gd name="adj" fmla="val 31347"/>
              </a:avLst>
            </a:prstGeom>
            <a:solidFill>
              <a:srgbClr val="EFEFEF"/>
            </a:solid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endParaRPr sz="720" dirty="0">
                <a:latin typeface="Calibri"/>
                <a:ea typeface="Calibri"/>
                <a:cs typeface="Calibri"/>
                <a:sym typeface="Calibri"/>
              </a:endParaRPr>
            </a:p>
          </p:txBody>
        </p:sp>
        <p:sp>
          <p:nvSpPr>
            <p:cNvPr id="315" name="Shape 315"/>
            <p:cNvSpPr txBox="1"/>
            <p:nvPr/>
          </p:nvSpPr>
          <p:spPr>
            <a:xfrm>
              <a:off x="2627350" y="4815200"/>
              <a:ext cx="755400" cy="210300"/>
            </a:xfrm>
            <a:prstGeom prst="rect">
              <a:avLst/>
            </a:prstGeom>
            <a:noFill/>
            <a:ln>
              <a:noFill/>
            </a:ln>
          </p:spPr>
          <p:txBody>
            <a:bodyPr spcFirstLastPara="1" wrap="square" lIns="82283" tIns="82283" rIns="82283" bIns="82283" anchor="ctr" anchorCtr="0">
              <a:noAutofit/>
            </a:bodyPr>
            <a:lstStyle/>
            <a:p>
              <a:pPr algn="ctr"/>
              <a:r>
                <a:rPr lang="en" sz="720">
                  <a:solidFill>
                    <a:schemeClr val="dk1"/>
                  </a:solidFill>
                  <a:latin typeface="Calibri"/>
                  <a:ea typeface="Calibri"/>
                  <a:cs typeface="Calibri"/>
                  <a:sym typeface="Calibri"/>
                </a:rPr>
                <a:t>owns</a:t>
              </a:r>
              <a:endParaRPr sz="1620" dirty="0"/>
            </a:p>
          </p:txBody>
        </p:sp>
      </p:grpSp>
      <p:cxnSp>
        <p:nvCxnSpPr>
          <p:cNvPr id="316" name="Shape 316"/>
          <p:cNvCxnSpPr>
            <a:stCxn id="309" idx="3"/>
            <a:endCxn id="317" idx="1"/>
          </p:cNvCxnSpPr>
          <p:nvPr/>
        </p:nvCxnSpPr>
        <p:spPr>
          <a:xfrm>
            <a:off x="3440633" y="4324770"/>
            <a:ext cx="569700" cy="0"/>
          </a:xfrm>
          <a:prstGeom prst="straightConnector1">
            <a:avLst/>
          </a:prstGeom>
          <a:noFill/>
          <a:ln w="9525" cap="flat" cmpd="sng">
            <a:solidFill>
              <a:schemeClr val="dk2"/>
            </a:solidFill>
            <a:prstDash val="solid"/>
            <a:round/>
            <a:headEnd type="none" w="med" len="med"/>
            <a:tailEnd type="triangle" w="med" len="med"/>
          </a:ln>
        </p:spPr>
      </p:cxnSp>
      <p:sp>
        <p:nvSpPr>
          <p:cNvPr id="318" name="Shape 318"/>
          <p:cNvSpPr txBox="1"/>
          <p:nvPr/>
        </p:nvSpPr>
        <p:spPr>
          <a:xfrm>
            <a:off x="3106148" y="4167090"/>
            <a:ext cx="1146960" cy="157680"/>
          </a:xfrm>
          <a:prstGeom prst="rect">
            <a:avLst/>
          </a:prstGeom>
          <a:noFill/>
          <a:ln>
            <a:noFill/>
          </a:ln>
        </p:spPr>
        <p:txBody>
          <a:bodyPr spcFirstLastPara="1" wrap="square" lIns="82283" tIns="82283" rIns="82283" bIns="82283" anchor="ctr" anchorCtr="0">
            <a:noAutofit/>
          </a:bodyPr>
          <a:lstStyle/>
          <a:p>
            <a:pPr algn="ctr"/>
            <a:r>
              <a:rPr lang="en" sz="720">
                <a:solidFill>
                  <a:schemeClr val="dk1"/>
                </a:solidFill>
                <a:latin typeface="Calibri"/>
                <a:ea typeface="Calibri"/>
                <a:cs typeface="Calibri"/>
                <a:sym typeface="Calibri"/>
              </a:rPr>
              <a:t>enforces</a:t>
            </a:r>
            <a:endParaRPr sz="720" dirty="0">
              <a:solidFill>
                <a:schemeClr val="dk1"/>
              </a:solidFill>
              <a:latin typeface="Calibri"/>
              <a:ea typeface="Calibri"/>
              <a:cs typeface="Calibri"/>
              <a:sym typeface="Calibri"/>
            </a:endParaRPr>
          </a:p>
        </p:txBody>
      </p:sp>
      <p:sp>
        <p:nvSpPr>
          <p:cNvPr id="319" name="Shape 319"/>
          <p:cNvSpPr txBox="1"/>
          <p:nvPr/>
        </p:nvSpPr>
        <p:spPr>
          <a:xfrm rot="-938940">
            <a:off x="3192598" y="4496232"/>
            <a:ext cx="1147091" cy="157810"/>
          </a:xfrm>
          <a:prstGeom prst="rect">
            <a:avLst/>
          </a:prstGeom>
          <a:noFill/>
          <a:ln>
            <a:noFill/>
          </a:ln>
        </p:spPr>
        <p:txBody>
          <a:bodyPr spcFirstLastPara="1" wrap="square" lIns="82283" tIns="82283" rIns="82283" bIns="82283" anchor="ctr" anchorCtr="0">
            <a:noAutofit/>
          </a:bodyPr>
          <a:lstStyle/>
          <a:p>
            <a:pPr algn="ctr"/>
            <a:r>
              <a:rPr lang="en" sz="720">
                <a:solidFill>
                  <a:schemeClr val="dk1"/>
                </a:solidFill>
                <a:latin typeface="Calibri"/>
                <a:ea typeface="Calibri"/>
                <a:cs typeface="Calibri"/>
                <a:sym typeface="Calibri"/>
              </a:rPr>
              <a:t>stewards</a:t>
            </a:r>
            <a:endParaRPr sz="720" dirty="0">
              <a:solidFill>
                <a:schemeClr val="dk1"/>
              </a:solidFill>
              <a:latin typeface="Calibri"/>
              <a:ea typeface="Calibri"/>
              <a:cs typeface="Calibri"/>
              <a:sym typeface="Calibri"/>
            </a:endParaRPr>
          </a:p>
        </p:txBody>
      </p:sp>
      <p:cxnSp>
        <p:nvCxnSpPr>
          <p:cNvPr id="320" name="Shape 320"/>
          <p:cNvCxnSpPr>
            <a:stCxn id="309" idx="2"/>
            <a:endCxn id="302" idx="0"/>
          </p:cNvCxnSpPr>
          <p:nvPr/>
        </p:nvCxnSpPr>
        <p:spPr>
          <a:xfrm>
            <a:off x="2916428" y="4451130"/>
            <a:ext cx="0" cy="248130"/>
          </a:xfrm>
          <a:prstGeom prst="straightConnector1">
            <a:avLst/>
          </a:prstGeom>
          <a:noFill/>
          <a:ln w="9525" cap="flat" cmpd="sng">
            <a:solidFill>
              <a:schemeClr val="dk2"/>
            </a:solidFill>
            <a:prstDash val="solid"/>
            <a:round/>
            <a:headEnd type="none" w="med" len="med"/>
            <a:tailEnd type="triangle" w="med" len="med"/>
          </a:ln>
        </p:spPr>
      </p:cxnSp>
      <p:sp>
        <p:nvSpPr>
          <p:cNvPr id="321" name="Shape 321"/>
          <p:cNvSpPr txBox="1"/>
          <p:nvPr/>
        </p:nvSpPr>
        <p:spPr>
          <a:xfrm>
            <a:off x="2532353" y="4483878"/>
            <a:ext cx="1146960" cy="157680"/>
          </a:xfrm>
          <a:prstGeom prst="rect">
            <a:avLst/>
          </a:prstGeom>
          <a:noFill/>
          <a:ln>
            <a:noFill/>
          </a:ln>
        </p:spPr>
        <p:txBody>
          <a:bodyPr spcFirstLastPara="1" wrap="square" lIns="82283" tIns="82283" rIns="82283" bIns="82283" anchor="ctr" anchorCtr="0">
            <a:noAutofit/>
          </a:bodyPr>
          <a:lstStyle/>
          <a:p>
            <a:pPr algn="ctr"/>
            <a:r>
              <a:rPr lang="en" sz="720">
                <a:solidFill>
                  <a:schemeClr val="dk1"/>
                </a:solidFill>
                <a:latin typeface="Calibri"/>
                <a:ea typeface="Calibri"/>
                <a:cs typeface="Calibri"/>
                <a:sym typeface="Calibri"/>
              </a:rPr>
              <a:t>enforces</a:t>
            </a:r>
            <a:endParaRPr sz="720" dirty="0">
              <a:solidFill>
                <a:schemeClr val="dk1"/>
              </a:solidFill>
              <a:latin typeface="Calibri"/>
              <a:ea typeface="Calibri"/>
              <a:cs typeface="Calibri"/>
              <a:sym typeface="Calibri"/>
            </a:endParaRPr>
          </a:p>
        </p:txBody>
      </p:sp>
      <p:sp>
        <p:nvSpPr>
          <p:cNvPr id="317" name="Shape 317"/>
          <p:cNvSpPr/>
          <p:nvPr/>
        </p:nvSpPr>
        <p:spPr>
          <a:xfrm>
            <a:off x="4010333" y="4198410"/>
            <a:ext cx="994410" cy="25272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r>
              <a:rPr lang="en" sz="900" b="1">
                <a:latin typeface="Calibri"/>
                <a:ea typeface="Calibri"/>
                <a:cs typeface="Calibri"/>
                <a:sym typeface="Calibri"/>
              </a:rPr>
              <a:t>Trust Agreement</a:t>
            </a:r>
            <a:endParaRPr sz="900" dirty="0">
              <a:latin typeface="Calibri"/>
              <a:ea typeface="Calibri"/>
              <a:cs typeface="Calibri"/>
              <a:sym typeface="Calibri"/>
            </a:endParaRPr>
          </a:p>
        </p:txBody>
      </p:sp>
      <p:cxnSp>
        <p:nvCxnSpPr>
          <p:cNvPr id="322" name="Shape 322"/>
          <p:cNvCxnSpPr>
            <a:stCxn id="317" idx="3"/>
          </p:cNvCxnSpPr>
          <p:nvPr/>
        </p:nvCxnSpPr>
        <p:spPr>
          <a:xfrm rot="10800000" flipH="1">
            <a:off x="5004743" y="4321260"/>
            <a:ext cx="569700" cy="3510"/>
          </a:xfrm>
          <a:prstGeom prst="straightConnector1">
            <a:avLst/>
          </a:prstGeom>
          <a:noFill/>
          <a:ln w="9525" cap="flat" cmpd="sng">
            <a:solidFill>
              <a:schemeClr val="dk2"/>
            </a:solidFill>
            <a:prstDash val="solid"/>
            <a:round/>
            <a:headEnd type="none" w="med" len="med"/>
            <a:tailEnd type="triangle" w="med" len="med"/>
          </a:ln>
        </p:spPr>
      </p:cxnSp>
      <p:sp>
        <p:nvSpPr>
          <p:cNvPr id="323" name="Shape 323"/>
          <p:cNvSpPr txBox="1"/>
          <p:nvPr/>
        </p:nvSpPr>
        <p:spPr>
          <a:xfrm>
            <a:off x="4676805" y="4167090"/>
            <a:ext cx="1146960" cy="157680"/>
          </a:xfrm>
          <a:prstGeom prst="rect">
            <a:avLst/>
          </a:prstGeom>
          <a:noFill/>
          <a:ln>
            <a:noFill/>
          </a:ln>
        </p:spPr>
        <p:txBody>
          <a:bodyPr spcFirstLastPara="1" wrap="square" lIns="82283" tIns="82283" rIns="82283" bIns="82283" anchor="ctr" anchorCtr="0">
            <a:noAutofit/>
          </a:bodyPr>
          <a:lstStyle/>
          <a:p>
            <a:pPr algn="ctr"/>
            <a:r>
              <a:rPr lang="en" sz="720">
                <a:solidFill>
                  <a:schemeClr val="dk1"/>
                </a:solidFill>
                <a:latin typeface="Calibri"/>
                <a:ea typeface="Calibri"/>
                <a:cs typeface="Calibri"/>
                <a:sym typeface="Calibri"/>
              </a:rPr>
              <a:t>governs</a:t>
            </a:r>
            <a:endParaRPr sz="720" dirty="0">
              <a:solidFill>
                <a:schemeClr val="dk1"/>
              </a:solidFill>
              <a:latin typeface="Calibri"/>
              <a:ea typeface="Calibri"/>
              <a:cs typeface="Calibri"/>
              <a:sym typeface="Calibri"/>
            </a:endParaRPr>
          </a:p>
        </p:txBody>
      </p:sp>
      <p:cxnSp>
        <p:nvCxnSpPr>
          <p:cNvPr id="324" name="Shape 324"/>
          <p:cNvCxnSpPr/>
          <p:nvPr/>
        </p:nvCxnSpPr>
        <p:spPr>
          <a:xfrm rot="10800000" flipH="1">
            <a:off x="3445088" y="4455450"/>
            <a:ext cx="948240" cy="268650"/>
          </a:xfrm>
          <a:prstGeom prst="straightConnector1">
            <a:avLst/>
          </a:prstGeom>
          <a:noFill/>
          <a:ln w="9525" cap="flat" cmpd="sng">
            <a:solidFill>
              <a:schemeClr val="dk2"/>
            </a:solidFill>
            <a:prstDash val="solid"/>
            <a:round/>
            <a:headEnd type="none" w="med" len="med"/>
            <a:tailEnd type="triangle" w="med" len="med"/>
          </a:ln>
        </p:spPr>
      </p:cxnSp>
      <p:graphicFrame>
        <p:nvGraphicFramePr>
          <p:cNvPr id="325" name="Shape 325"/>
          <p:cNvGraphicFramePr/>
          <p:nvPr>
            <p:extLst>
              <p:ext uri="{D42A27DB-BD31-4B8C-83A1-F6EECF244321}">
                <p14:modId xmlns:p14="http://schemas.microsoft.com/office/powerpoint/2010/main" val="2485951477"/>
              </p:ext>
            </p:extLst>
          </p:nvPr>
        </p:nvGraphicFramePr>
        <p:xfrm>
          <a:off x="402021" y="1007056"/>
          <a:ext cx="8560676" cy="2792932"/>
        </p:xfrm>
        <a:graphic>
          <a:graphicData uri="http://schemas.openxmlformats.org/drawingml/2006/table">
            <a:tbl>
              <a:tblPr>
                <a:noFill/>
              </a:tblPr>
              <a:tblGrid>
                <a:gridCol w="1405390">
                  <a:extLst>
                    <a:ext uri="{9D8B030D-6E8A-4147-A177-3AD203B41FA5}">
                      <a16:colId xmlns:a16="http://schemas.microsoft.com/office/drawing/2014/main" val="20000"/>
                    </a:ext>
                  </a:extLst>
                </a:gridCol>
                <a:gridCol w="7155286">
                  <a:extLst>
                    <a:ext uri="{9D8B030D-6E8A-4147-A177-3AD203B41FA5}">
                      <a16:colId xmlns:a16="http://schemas.microsoft.com/office/drawing/2014/main" val="20001"/>
                    </a:ext>
                  </a:extLst>
                </a:gridCol>
              </a:tblGrid>
              <a:tr h="429260">
                <a:tc>
                  <a:txBody>
                    <a:bodyPr/>
                    <a:lstStyle/>
                    <a:p>
                      <a:pPr marL="0" lvl="0" indent="0">
                        <a:spcBef>
                          <a:spcPts val="0"/>
                        </a:spcBef>
                        <a:spcAft>
                          <a:spcPts val="0"/>
                        </a:spcAft>
                        <a:buNone/>
                      </a:pPr>
                      <a:r>
                        <a:rPr lang="en" sz="1500" b="1" dirty="0">
                          <a:latin typeface="Calibri"/>
                          <a:ea typeface="Calibri"/>
                          <a:cs typeface="Calibri"/>
                          <a:sym typeface="Calibri"/>
                        </a:rPr>
                        <a:t>Suppliers</a:t>
                      </a:r>
                      <a:endParaRPr sz="1500" b="1" dirty="0">
                        <a:latin typeface="Calibri"/>
                        <a:ea typeface="Calibri"/>
                        <a:cs typeface="Calibri"/>
                        <a:sym typeface="Calibri"/>
                      </a:endParaRPr>
                    </a:p>
                  </a:txBody>
                  <a:tcPr marL="82283" marR="82283" marT="82283" marB="82283"/>
                </a:tc>
                <a:tc>
                  <a:txBody>
                    <a:bodyPr/>
                    <a:lstStyle/>
                    <a:p>
                      <a:pPr rtl="0"/>
                      <a:r>
                        <a:rPr lang="en-US" sz="1400" b="0" i="0" u="none" strike="noStrike" kern="1200" dirty="0">
                          <a:solidFill>
                            <a:schemeClr val="tx1"/>
                          </a:solidFill>
                          <a:effectLst/>
                          <a:latin typeface="+mn-lt"/>
                          <a:ea typeface="+mn-ea"/>
                          <a:cs typeface="+mn-cs"/>
                        </a:rPr>
                        <a:t>Farmers that have built a positive supply relationship with OGC over time.</a:t>
                      </a:r>
                      <a:endParaRPr lang="en-US" sz="1100" b="0" dirty="0">
                        <a:effectLst/>
                      </a:endParaRPr>
                    </a:p>
                  </a:txBody>
                  <a:tcPr marL="82283" marR="82283" marT="82283" marB="82283"/>
                </a:tc>
                <a:extLst>
                  <a:ext uri="{0D108BD9-81ED-4DB2-BD59-A6C34878D82A}">
                    <a16:rowId xmlns:a16="http://schemas.microsoft.com/office/drawing/2014/main" val="10000"/>
                  </a:ext>
                </a:extLst>
              </a:tr>
              <a:tr h="567420">
                <a:tc>
                  <a:txBody>
                    <a:bodyPr/>
                    <a:lstStyle/>
                    <a:p>
                      <a:pPr marL="0" lvl="0" indent="0">
                        <a:spcBef>
                          <a:spcPts val="0"/>
                        </a:spcBef>
                        <a:spcAft>
                          <a:spcPts val="0"/>
                        </a:spcAft>
                        <a:buNone/>
                      </a:pPr>
                      <a:r>
                        <a:rPr lang="en" sz="1500" b="1" dirty="0">
                          <a:latin typeface="Calibri"/>
                          <a:ea typeface="Calibri"/>
                          <a:cs typeface="Calibri"/>
                          <a:sym typeface="Calibri"/>
                        </a:rPr>
                        <a:t>Employees</a:t>
                      </a:r>
                      <a:endParaRPr sz="1500" b="1" dirty="0">
                        <a:latin typeface="Calibri"/>
                        <a:ea typeface="Calibri"/>
                        <a:cs typeface="Calibri"/>
                        <a:sym typeface="Calibri"/>
                      </a:endParaRPr>
                    </a:p>
                  </a:txBody>
                  <a:tcPr marL="82283" marR="82283" marT="82283" marB="82283"/>
                </a:tc>
                <a:tc>
                  <a:txBody>
                    <a:bodyPr/>
                    <a:lstStyle/>
                    <a:p>
                      <a:pPr rtl="0"/>
                      <a:r>
                        <a:rPr lang="en-US" sz="1400" b="0" i="0" u="none" strike="noStrike" kern="1200" dirty="0">
                          <a:solidFill>
                            <a:schemeClr val="tx1"/>
                          </a:solidFill>
                          <a:effectLst/>
                          <a:latin typeface="+mn-lt"/>
                          <a:ea typeface="+mn-ea"/>
                          <a:cs typeface="+mn-cs"/>
                        </a:rPr>
                        <a:t>Coworkers with company tenure, an understanding</a:t>
                      </a:r>
                      <a:endParaRPr lang="en-US" sz="1400" b="0" dirty="0">
                        <a:effectLst/>
                      </a:endParaRPr>
                    </a:p>
                    <a:p>
                      <a:pPr rtl="0"/>
                      <a:r>
                        <a:rPr lang="en-US" sz="1400" b="0" i="0" u="none" strike="noStrike" kern="1200" dirty="0">
                          <a:solidFill>
                            <a:schemeClr val="tx1"/>
                          </a:solidFill>
                          <a:effectLst/>
                          <a:latin typeface="+mn-lt"/>
                          <a:ea typeface="+mn-ea"/>
                          <a:cs typeface="+mn-cs"/>
                        </a:rPr>
                        <a:t>of OGC’s governance and demonstrated company engagement.</a:t>
                      </a:r>
                      <a:endParaRPr lang="en-US" sz="1400" b="0" dirty="0">
                        <a:effectLst/>
                      </a:endParaRPr>
                    </a:p>
                  </a:txBody>
                  <a:tcPr marL="82283" marR="82283" marT="82283" marB="82283"/>
                </a:tc>
                <a:extLst>
                  <a:ext uri="{0D108BD9-81ED-4DB2-BD59-A6C34878D82A}">
                    <a16:rowId xmlns:a16="http://schemas.microsoft.com/office/drawing/2014/main" val="10001"/>
                  </a:ext>
                </a:extLst>
              </a:tr>
              <a:tr h="552794">
                <a:tc>
                  <a:txBody>
                    <a:bodyPr/>
                    <a:lstStyle/>
                    <a:p>
                      <a:pPr marL="0" lvl="0" indent="0">
                        <a:spcBef>
                          <a:spcPts val="0"/>
                        </a:spcBef>
                        <a:spcAft>
                          <a:spcPts val="0"/>
                        </a:spcAft>
                        <a:buNone/>
                      </a:pPr>
                      <a:r>
                        <a:rPr lang="en" sz="1500" b="1" dirty="0">
                          <a:latin typeface="Calibri"/>
                          <a:ea typeface="Calibri"/>
                          <a:cs typeface="Calibri"/>
                          <a:sym typeface="Calibri"/>
                        </a:rPr>
                        <a:t>Purchasers</a:t>
                      </a:r>
                      <a:endParaRPr sz="1500" b="1" dirty="0">
                        <a:latin typeface="Calibri"/>
                        <a:ea typeface="Calibri"/>
                        <a:cs typeface="Calibri"/>
                        <a:sym typeface="Calibri"/>
                      </a:endParaRPr>
                    </a:p>
                  </a:txBody>
                  <a:tcPr marL="82283" marR="82283" marT="82283" marB="82283"/>
                </a:tc>
                <a:tc>
                  <a:txBody>
                    <a:bodyPr/>
                    <a:lstStyle/>
                    <a:p>
                      <a:pPr rtl="0"/>
                      <a:r>
                        <a:rPr lang="en-US" sz="1400" b="0" i="0" u="none" strike="noStrike" kern="1200" dirty="0">
                          <a:solidFill>
                            <a:schemeClr val="tx1"/>
                          </a:solidFill>
                          <a:effectLst/>
                          <a:latin typeface="+mn-lt"/>
                          <a:ea typeface="+mn-ea"/>
                          <a:cs typeface="+mn-cs"/>
                        </a:rPr>
                        <a:t>Select accounts with a history of steady</a:t>
                      </a:r>
                      <a:r>
                        <a:rPr lang="en-US" sz="1100" b="0" i="0" u="none" strike="noStrike" kern="1200" dirty="0">
                          <a:solidFill>
                            <a:schemeClr val="tx1"/>
                          </a:solidFill>
                          <a:effectLst/>
                          <a:latin typeface="+mn-lt"/>
                          <a:ea typeface="+mn-ea"/>
                          <a:cs typeface="+mn-cs"/>
                        </a:rPr>
                        <a:t> </a:t>
                      </a:r>
                      <a:r>
                        <a:rPr lang="en-US" sz="1400" b="0" i="0" u="none" strike="noStrike" kern="1200" dirty="0">
                          <a:solidFill>
                            <a:schemeClr val="tx1"/>
                          </a:solidFill>
                          <a:effectLst/>
                          <a:latin typeface="+mn-lt"/>
                          <a:ea typeface="+mn-ea"/>
                          <a:cs typeface="+mn-cs"/>
                        </a:rPr>
                        <a:t>business with OGC.</a:t>
                      </a:r>
                      <a:endParaRPr lang="en-US" sz="1100" b="0" dirty="0">
                        <a:effectLst/>
                      </a:endParaRPr>
                    </a:p>
                  </a:txBody>
                  <a:tcPr marL="82283" marR="82283" marT="82283" marB="82283"/>
                </a:tc>
                <a:extLst>
                  <a:ext uri="{0D108BD9-81ED-4DB2-BD59-A6C34878D82A}">
                    <a16:rowId xmlns:a16="http://schemas.microsoft.com/office/drawing/2014/main" val="10002"/>
                  </a:ext>
                </a:extLst>
              </a:tr>
              <a:tr h="479671">
                <a:tc>
                  <a:txBody>
                    <a:bodyPr/>
                    <a:lstStyle/>
                    <a:p>
                      <a:pPr marL="0" lvl="0" indent="0">
                        <a:spcBef>
                          <a:spcPts val="0"/>
                        </a:spcBef>
                        <a:spcAft>
                          <a:spcPts val="0"/>
                        </a:spcAft>
                        <a:buNone/>
                      </a:pPr>
                      <a:r>
                        <a:rPr lang="en" sz="1500" b="1" dirty="0">
                          <a:latin typeface="Calibri"/>
                          <a:ea typeface="Calibri"/>
                          <a:cs typeface="Calibri"/>
                          <a:sym typeface="Calibri"/>
                        </a:rPr>
                        <a:t>Community</a:t>
                      </a:r>
                      <a:endParaRPr sz="1500" b="1" dirty="0">
                        <a:latin typeface="Calibri"/>
                        <a:ea typeface="Calibri"/>
                        <a:cs typeface="Calibri"/>
                        <a:sym typeface="Calibri"/>
                      </a:endParaRPr>
                    </a:p>
                  </a:txBody>
                  <a:tcPr marL="82283" marR="82283" marT="82283" marB="82283"/>
                </a:tc>
                <a:tc>
                  <a:txBody>
                    <a:bodyPr/>
                    <a:lstStyle/>
                    <a:p>
                      <a:pPr rtl="0"/>
                      <a:r>
                        <a:rPr lang="en-US" sz="1400" b="0" i="0" u="none" strike="noStrike" kern="1200" dirty="0">
                          <a:solidFill>
                            <a:schemeClr val="tx1"/>
                          </a:solidFill>
                          <a:effectLst/>
                          <a:latin typeface="+mn-lt"/>
                          <a:ea typeface="+mn-ea"/>
                          <a:cs typeface="+mn-cs"/>
                        </a:rPr>
                        <a:t>Select nonprofits and OGC trade allies. </a:t>
                      </a:r>
                    </a:p>
                    <a:p>
                      <a:pPr rtl="0"/>
                      <a:endParaRPr lang="en-US" sz="800" b="0" dirty="0">
                        <a:solidFill>
                          <a:srgbClr val="FF0000"/>
                        </a:solidFill>
                        <a:effectLst/>
                      </a:endParaRPr>
                    </a:p>
                  </a:txBody>
                  <a:tcPr marL="82283" marR="82283" marT="82283" marB="82283"/>
                </a:tc>
                <a:extLst>
                  <a:ext uri="{0D108BD9-81ED-4DB2-BD59-A6C34878D82A}">
                    <a16:rowId xmlns:a16="http://schemas.microsoft.com/office/drawing/2014/main" val="10003"/>
                  </a:ext>
                </a:extLst>
              </a:tr>
              <a:tr h="719746">
                <a:tc>
                  <a:txBody>
                    <a:bodyPr/>
                    <a:lstStyle/>
                    <a:p>
                      <a:pPr marL="0" lvl="0" indent="0">
                        <a:spcBef>
                          <a:spcPts val="0"/>
                        </a:spcBef>
                        <a:spcAft>
                          <a:spcPts val="0"/>
                        </a:spcAft>
                        <a:buNone/>
                      </a:pPr>
                      <a:r>
                        <a:rPr lang="en-US" sz="1500" b="1" dirty="0">
                          <a:latin typeface="Calibri"/>
                          <a:ea typeface="Calibri"/>
                          <a:cs typeface="Calibri"/>
                          <a:sym typeface="Calibri"/>
                        </a:rPr>
                        <a:t>Preferred</a:t>
                      </a:r>
                      <a:r>
                        <a:rPr lang="en-US" sz="1500" b="1" baseline="0" dirty="0">
                          <a:latin typeface="Calibri"/>
                          <a:ea typeface="Calibri"/>
                          <a:cs typeface="Calibri"/>
                          <a:sym typeface="Calibri"/>
                        </a:rPr>
                        <a:t> Stockholders</a:t>
                      </a:r>
                      <a:endParaRPr sz="1500" b="1" dirty="0">
                        <a:latin typeface="Calibri"/>
                        <a:ea typeface="Calibri"/>
                        <a:cs typeface="Calibri"/>
                        <a:sym typeface="Calibri"/>
                      </a:endParaRPr>
                    </a:p>
                  </a:txBody>
                  <a:tcPr marL="82283" marR="82283" marT="82283" marB="822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effectLst/>
                        </a:rPr>
                        <a:t>Mission</a:t>
                      </a:r>
                      <a:r>
                        <a:rPr lang="en-US" sz="1400" b="0" baseline="0" dirty="0">
                          <a:solidFill>
                            <a:schemeClr val="tx1"/>
                          </a:solidFill>
                          <a:effectLst/>
                        </a:rPr>
                        <a:t> Aligned investors.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1" baseline="0" dirty="0">
                        <a:solidFill>
                          <a:schemeClr val="tx1"/>
                        </a:solidFill>
                        <a:effectLst/>
                      </a:endParaRPr>
                    </a:p>
                  </a:txBody>
                  <a:tcPr marL="82283" marR="82283" marT="82283" marB="82283"/>
                </a:tc>
                <a:extLst>
                  <a:ext uri="{0D108BD9-81ED-4DB2-BD59-A6C34878D82A}">
                    <a16:rowId xmlns:a16="http://schemas.microsoft.com/office/drawing/2014/main" val="10004"/>
                  </a:ext>
                </a:extLst>
              </a:tr>
            </a:tbl>
          </a:graphicData>
        </a:graphic>
      </p:graphicFrame>
      <p:sp>
        <p:nvSpPr>
          <p:cNvPr id="326" name="Shape 326"/>
          <p:cNvSpPr txBox="1"/>
          <p:nvPr/>
        </p:nvSpPr>
        <p:spPr>
          <a:xfrm>
            <a:off x="1076445" y="0"/>
            <a:ext cx="6991110" cy="891000"/>
          </a:xfrm>
          <a:prstGeom prst="rect">
            <a:avLst/>
          </a:prstGeom>
          <a:noFill/>
          <a:ln>
            <a:noFill/>
          </a:ln>
        </p:spPr>
        <p:txBody>
          <a:bodyPr spcFirstLastPara="1" wrap="square" lIns="82283" tIns="82283" rIns="82283" bIns="82283" anchor="t" anchorCtr="0">
            <a:noAutofit/>
          </a:bodyPr>
          <a:lstStyle/>
          <a:p>
            <a:pPr algn="ctr">
              <a:spcBef>
                <a:spcPts val="360"/>
              </a:spcBef>
            </a:pPr>
            <a:r>
              <a:rPr lang="en" sz="3200" b="1" dirty="0">
                <a:latin typeface="+mj-lt"/>
                <a:ea typeface="Calibri"/>
                <a:cs typeface="Calibri"/>
                <a:sym typeface="Calibri"/>
              </a:rPr>
              <a:t>Qualified Stakeholders:OGC</a:t>
            </a:r>
            <a:endParaRPr sz="3200" b="1" dirty="0">
              <a:latin typeface="+mj-lt"/>
              <a:ea typeface="Calibri"/>
              <a:cs typeface="Calibri"/>
              <a:sym typeface="Calibri"/>
            </a:endParaRPr>
          </a:p>
          <a:p>
            <a:pPr algn="ctr"/>
            <a:r>
              <a:rPr lang="en-US" b="1" i="1" dirty="0">
                <a:ea typeface="Calibri"/>
                <a:cs typeface="Calibri"/>
                <a:sym typeface="Calibri"/>
              </a:rPr>
              <a:t>Active Participants with an Interest in OGC</a:t>
            </a:r>
          </a:p>
        </p:txBody>
      </p:sp>
      <p:cxnSp>
        <p:nvCxnSpPr>
          <p:cNvPr id="327" name="Shape 327"/>
          <p:cNvCxnSpPr/>
          <p:nvPr/>
        </p:nvCxnSpPr>
        <p:spPr>
          <a:xfrm rot="10800000" flipH="1">
            <a:off x="4021605" y="4440825"/>
            <a:ext cx="1564380" cy="126090"/>
          </a:xfrm>
          <a:prstGeom prst="straightConnector1">
            <a:avLst/>
          </a:prstGeom>
          <a:noFill/>
          <a:ln w="9525" cap="flat" cmpd="sng">
            <a:solidFill>
              <a:schemeClr val="dk2"/>
            </a:solidFill>
            <a:prstDash val="solid"/>
            <a:round/>
            <a:headEnd type="none" w="med" len="med"/>
            <a:tailEnd type="triangle" w="med" len="med"/>
          </a:ln>
        </p:spPr>
      </p:cxnSp>
      <p:sp>
        <p:nvSpPr>
          <p:cNvPr id="28" name="Shape 372">
            <a:extLst>
              <a:ext uri="{FF2B5EF4-FFF2-40B4-BE49-F238E27FC236}">
                <a16:creationId xmlns:a16="http://schemas.microsoft.com/office/drawing/2014/main" id="{B2F639FA-F50A-1640-A173-804A22D90BDE}"/>
              </a:ext>
            </a:extLst>
          </p:cNvPr>
          <p:cNvSpPr/>
          <p:nvPr/>
        </p:nvSpPr>
        <p:spPr>
          <a:xfrm>
            <a:off x="7294410" y="4201865"/>
            <a:ext cx="1048410" cy="25272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82283" tIns="82283" rIns="82283" bIns="82283" anchor="ctr" anchorCtr="0">
            <a:noAutofit/>
          </a:bodyPr>
          <a:lstStyle/>
          <a:p>
            <a:pPr algn="ctr"/>
            <a:r>
              <a:rPr lang="en" sz="900" b="1" dirty="0">
                <a:latin typeface="Calibri"/>
                <a:ea typeface="Calibri"/>
                <a:cs typeface="Calibri"/>
                <a:sym typeface="Calibri"/>
              </a:rPr>
              <a:t>Trustee</a:t>
            </a:r>
            <a:endParaRPr sz="900" dirty="0">
              <a:latin typeface="Calibri"/>
              <a:ea typeface="Calibri"/>
              <a:cs typeface="Calibri"/>
              <a:sym typeface="Calibri"/>
            </a:endParaRPr>
          </a:p>
        </p:txBody>
      </p:sp>
      <p:cxnSp>
        <p:nvCxnSpPr>
          <p:cNvPr id="29" name="Shape 379">
            <a:extLst>
              <a:ext uri="{FF2B5EF4-FFF2-40B4-BE49-F238E27FC236}">
                <a16:creationId xmlns:a16="http://schemas.microsoft.com/office/drawing/2014/main" id="{249C0276-7E4B-874F-A9B9-F12A9457B99B}"/>
              </a:ext>
            </a:extLst>
          </p:cNvPr>
          <p:cNvCxnSpPr>
            <a:cxnSpLocks/>
            <a:stCxn id="28" idx="1"/>
          </p:cNvCxnSpPr>
          <p:nvPr/>
        </p:nvCxnSpPr>
        <p:spPr>
          <a:xfrm flipH="1" flipV="1">
            <a:off x="6622852" y="4324771"/>
            <a:ext cx="671558" cy="3455"/>
          </a:xfrm>
          <a:prstGeom prst="straightConnector1">
            <a:avLst/>
          </a:prstGeom>
          <a:noFill/>
          <a:ln w="9525" cap="flat" cmpd="sng">
            <a:solidFill>
              <a:schemeClr val="dk2"/>
            </a:solidFill>
            <a:prstDash val="solid"/>
            <a:round/>
            <a:headEnd type="none" w="med" len="med"/>
            <a:tailEnd type="triangle" w="med" len="med"/>
          </a:ln>
        </p:spPr>
      </p:cxnSp>
      <p:sp>
        <p:nvSpPr>
          <p:cNvPr id="30" name="Shape 381">
            <a:extLst>
              <a:ext uri="{FF2B5EF4-FFF2-40B4-BE49-F238E27FC236}">
                <a16:creationId xmlns:a16="http://schemas.microsoft.com/office/drawing/2014/main" id="{A0E0911C-F418-1C42-A576-AAEEBEA88036}"/>
              </a:ext>
            </a:extLst>
          </p:cNvPr>
          <p:cNvSpPr txBox="1"/>
          <p:nvPr/>
        </p:nvSpPr>
        <p:spPr>
          <a:xfrm>
            <a:off x="6438578" y="4186766"/>
            <a:ext cx="1146960" cy="157680"/>
          </a:xfrm>
          <a:prstGeom prst="rect">
            <a:avLst/>
          </a:prstGeom>
          <a:noFill/>
          <a:ln>
            <a:noFill/>
          </a:ln>
        </p:spPr>
        <p:txBody>
          <a:bodyPr spcFirstLastPara="1" wrap="square" lIns="82283" tIns="82283" rIns="82283" bIns="82283" anchor="ctr" anchorCtr="0">
            <a:noAutofit/>
          </a:bodyPr>
          <a:lstStyle/>
          <a:p>
            <a:pPr algn="ctr"/>
            <a:r>
              <a:rPr lang="en" sz="720" dirty="0">
                <a:solidFill>
                  <a:schemeClr val="dk1"/>
                </a:solidFill>
                <a:latin typeface="Calibri"/>
                <a:ea typeface="Calibri"/>
                <a:cs typeface="Calibri"/>
                <a:sym typeface="Calibri"/>
              </a:rPr>
              <a:t>administers</a:t>
            </a:r>
            <a:endParaRPr sz="72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02617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8044"/>
            <a:ext cx="7301047" cy="857956"/>
          </a:xfrm>
        </p:spPr>
        <p:txBody>
          <a:bodyPr/>
          <a:lstStyle/>
          <a:p>
            <a:r>
              <a:rPr lang="en-US" sz="2400" b="1" dirty="0"/>
              <a:t>Benefits of Purpose Trust as a Business Structure</a:t>
            </a:r>
          </a:p>
        </p:txBody>
      </p:sp>
      <p:sp>
        <p:nvSpPr>
          <p:cNvPr id="3" name="Content Placeholder 2"/>
          <p:cNvSpPr>
            <a:spLocks noGrp="1"/>
          </p:cNvSpPr>
          <p:nvPr>
            <p:ph idx="1"/>
          </p:nvPr>
        </p:nvSpPr>
        <p:spPr>
          <a:xfrm>
            <a:off x="457199" y="925690"/>
            <a:ext cx="8029576" cy="3854540"/>
          </a:xfrm>
        </p:spPr>
        <p:txBody>
          <a:bodyPr>
            <a:noAutofit/>
          </a:bodyPr>
          <a:lstStyle/>
          <a:p>
            <a:pPr marL="845820" indent="-571500"/>
            <a:r>
              <a:rPr lang="en-US" altLang="en-US" sz="2000" b="1" dirty="0">
                <a:latin typeface="Times New Roman" panose="02020603050405020304" pitchFamily="18" charset="0"/>
              </a:rPr>
              <a:t>Family</a:t>
            </a:r>
          </a:p>
          <a:p>
            <a:pPr marL="1245870" lvl="1" indent="-571500"/>
            <a:r>
              <a:rPr lang="en-US" altLang="en-US" sz="1600" b="1" dirty="0">
                <a:latin typeface="Times New Roman" panose="02020603050405020304" pitchFamily="18" charset="0"/>
              </a:rPr>
              <a:t>Can continue as employees</a:t>
            </a:r>
          </a:p>
          <a:p>
            <a:pPr marL="1245870" lvl="1" indent="-571500"/>
            <a:r>
              <a:rPr lang="en-US" altLang="en-US" sz="1600" b="1" dirty="0">
                <a:latin typeface="Times New Roman" panose="02020603050405020304" pitchFamily="18" charset="0"/>
              </a:rPr>
              <a:t>Can receive dividends as nonvoting shareholders (e.g. Bosch)</a:t>
            </a:r>
          </a:p>
          <a:p>
            <a:pPr marL="1245870" lvl="1" indent="-571500"/>
            <a:r>
              <a:rPr lang="en-US" altLang="en-US" sz="1600" b="1" dirty="0">
                <a:latin typeface="Times New Roman" panose="02020603050405020304" pitchFamily="18" charset="0"/>
              </a:rPr>
              <a:t>Can have a voice through a representative on the management committee (be careful about a retained interest if the transfer is by gift)</a:t>
            </a:r>
          </a:p>
          <a:p>
            <a:pPr marL="1245870" lvl="1" indent="-571500"/>
            <a:r>
              <a:rPr lang="en-US" altLang="en-US" sz="1600" b="1" dirty="0">
                <a:latin typeface="Times New Roman" panose="02020603050405020304" pitchFamily="18" charset="0"/>
              </a:rPr>
              <a:t>Protects company from dilution of control as family grows (cousins don’t agree, next gen divorces cause loss of control)</a:t>
            </a:r>
          </a:p>
          <a:p>
            <a:pPr marL="845820" indent="-571500"/>
            <a:r>
              <a:rPr lang="en-US" altLang="en-US" sz="2000" b="1" dirty="0">
                <a:latin typeface="Times New Roman" panose="02020603050405020304" pitchFamily="18" charset="0"/>
              </a:rPr>
              <a:t>Employees</a:t>
            </a:r>
          </a:p>
          <a:p>
            <a:pPr marL="1245870" lvl="1" indent="-571500"/>
            <a:r>
              <a:rPr lang="en-US" altLang="en-US" sz="1600" b="1" dirty="0">
                <a:latin typeface="Times New Roman" panose="02020603050405020304" pitchFamily="18" charset="0"/>
              </a:rPr>
              <a:t>Employees have a voice through a representative on the management committee (e.g. John Lewis Partnership)</a:t>
            </a:r>
          </a:p>
          <a:p>
            <a:pPr marL="1245870" lvl="1" indent="-571500"/>
            <a:r>
              <a:rPr lang="en-US" altLang="en-US" sz="1600" b="1" dirty="0">
                <a:latin typeface="Times New Roman" panose="02020603050405020304" pitchFamily="18" charset="0"/>
              </a:rPr>
              <a:t>Financial benefits – profit-sharing, better wages and conditions</a:t>
            </a:r>
          </a:p>
          <a:p>
            <a:pPr marL="1245870" lvl="1" indent="-571500"/>
            <a:r>
              <a:rPr lang="en-US" altLang="en-US" sz="1600" b="1" dirty="0">
                <a:latin typeface="Times New Roman" panose="02020603050405020304" pitchFamily="18" charset="0"/>
              </a:rPr>
              <a:t>Jobs protected if business continues</a:t>
            </a:r>
          </a:p>
          <a:p>
            <a:pPr marL="0" indent="0">
              <a:buNone/>
            </a:pPr>
            <a:endParaRPr lang="en-US" sz="2000" dirty="0">
              <a:latin typeface="Times New Roman" panose="02020603050405020304" pitchFamily="18" charset="0"/>
              <a:cs typeface="Times New Roman" panose="02020603050405020304" pitchFamily="18" charset="0"/>
            </a:endParaRPr>
          </a:p>
          <a:p>
            <a:endParaRPr lang="en-US" sz="2200" dirty="0"/>
          </a:p>
          <a:p>
            <a:pPr marL="485359" lvl="1" indent="-219785">
              <a:buFont typeface="Courier New" panose="02070309020205020404" pitchFamily="49" charset="0"/>
              <a:buChar char="o"/>
            </a:pPr>
            <a:endParaRPr lang="en-US" sz="2000" dirty="0"/>
          </a:p>
        </p:txBody>
      </p:sp>
    </p:spTree>
    <p:extLst>
      <p:ext uri="{BB962C8B-B14F-4D97-AF65-F5344CB8AC3E}">
        <p14:creationId xmlns:p14="http://schemas.microsoft.com/office/powerpoint/2010/main" val="344900552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8044"/>
            <a:ext cx="7301047" cy="857956"/>
          </a:xfrm>
        </p:spPr>
        <p:txBody>
          <a:bodyPr/>
          <a:lstStyle/>
          <a:p>
            <a:r>
              <a:rPr lang="en-US" sz="2400" b="1" dirty="0"/>
              <a:t>Benefits of Purpose Trust as a Business Structure</a:t>
            </a:r>
          </a:p>
        </p:txBody>
      </p:sp>
      <p:sp>
        <p:nvSpPr>
          <p:cNvPr id="3" name="Content Placeholder 2"/>
          <p:cNvSpPr>
            <a:spLocks noGrp="1"/>
          </p:cNvSpPr>
          <p:nvPr>
            <p:ph idx="1"/>
          </p:nvPr>
        </p:nvSpPr>
        <p:spPr>
          <a:xfrm>
            <a:off x="457199" y="925690"/>
            <a:ext cx="8029576" cy="4059766"/>
          </a:xfrm>
        </p:spPr>
        <p:txBody>
          <a:bodyPr>
            <a:noAutofit/>
          </a:bodyPr>
          <a:lstStyle/>
          <a:p>
            <a:pPr marL="845820" indent="-571500"/>
            <a:r>
              <a:rPr lang="en-US" altLang="en-US" sz="2000" b="1" dirty="0">
                <a:latin typeface="Times New Roman" panose="02020603050405020304" pitchFamily="18" charset="0"/>
              </a:rPr>
              <a:t>Survival of Business in the Community</a:t>
            </a:r>
          </a:p>
          <a:p>
            <a:pPr marL="1245870" lvl="1" indent="-571500"/>
            <a:r>
              <a:rPr lang="en-US" altLang="en-US" sz="1600" b="1" dirty="0">
                <a:latin typeface="Times New Roman" panose="02020603050405020304" pitchFamily="18" charset="0"/>
              </a:rPr>
              <a:t>No need to worry about shareholder exit</a:t>
            </a:r>
          </a:p>
          <a:p>
            <a:pPr marL="1245870" lvl="1" indent="-571500"/>
            <a:r>
              <a:rPr lang="en-US" altLang="en-US" sz="1600" b="1" dirty="0">
                <a:latin typeface="Times New Roman" panose="02020603050405020304" pitchFamily="18" charset="0"/>
              </a:rPr>
              <a:t>No need to worry about a hostile takeover (cf. ESOP)</a:t>
            </a:r>
          </a:p>
          <a:p>
            <a:pPr marL="1245870" lvl="1" indent="-571500"/>
            <a:r>
              <a:rPr lang="en-US" altLang="en-US" sz="1600" b="1" dirty="0">
                <a:latin typeface="Times New Roman" panose="02020603050405020304" pitchFamily="18" charset="0"/>
              </a:rPr>
              <a:t>No need to worry about a buyer moving the business out of the community</a:t>
            </a:r>
          </a:p>
          <a:p>
            <a:pPr marL="1245870" lvl="1" indent="-571500"/>
            <a:r>
              <a:rPr lang="en-US" altLang="en-US" sz="1600" b="1" dirty="0">
                <a:latin typeface="Times New Roman" panose="02020603050405020304" pitchFamily="18" charset="0"/>
              </a:rPr>
              <a:t>No need to worry about a competitor buying the business to close it</a:t>
            </a:r>
          </a:p>
          <a:p>
            <a:pPr marL="845820" indent="-571500"/>
            <a:r>
              <a:rPr lang="en-US" altLang="en-US" sz="2000" b="1" dirty="0">
                <a:latin typeface="Times New Roman" panose="02020603050405020304" pitchFamily="18" charset="0"/>
              </a:rPr>
              <a:t>Less complicated than an ESOP </a:t>
            </a:r>
          </a:p>
          <a:p>
            <a:pPr marL="1245870" lvl="1" indent="-571500"/>
            <a:r>
              <a:rPr lang="en-US" altLang="en-US" sz="1600" b="1" dirty="0">
                <a:latin typeface="Times New Roman" panose="02020603050405020304" pitchFamily="18" charset="0"/>
              </a:rPr>
              <a:t>Easier to set up</a:t>
            </a:r>
          </a:p>
          <a:p>
            <a:pPr marL="1245870" lvl="1" indent="-571500"/>
            <a:r>
              <a:rPr lang="en-US" altLang="en-US" sz="1600" b="1" dirty="0">
                <a:latin typeface="Times New Roman" panose="02020603050405020304" pitchFamily="18" charset="0"/>
              </a:rPr>
              <a:t>No ongoing valuation requirements </a:t>
            </a:r>
            <a:endParaRPr lang="en-US" altLang="en-US" sz="2000" b="1" dirty="0">
              <a:latin typeface="Times New Roman" panose="02020603050405020304" pitchFamily="18" charset="0"/>
            </a:endParaRPr>
          </a:p>
          <a:p>
            <a:pPr marL="845820" indent="-571500"/>
            <a:r>
              <a:rPr lang="en-US" altLang="en-US" sz="2000" b="1" dirty="0">
                <a:latin typeface="Times New Roman" panose="02020603050405020304" pitchFamily="18" charset="0"/>
              </a:rPr>
              <a:t>Vision and Values – Profit Serves Purpose</a:t>
            </a:r>
          </a:p>
          <a:p>
            <a:pPr marL="1245870" lvl="1" indent="-571500"/>
            <a:r>
              <a:rPr lang="en-US" altLang="en-US" sz="1600" b="1" dirty="0">
                <a:latin typeface="Times New Roman" panose="02020603050405020304" pitchFamily="18" charset="0"/>
              </a:rPr>
              <a:t>Company maintains its business purpose and mission into future</a:t>
            </a:r>
          </a:p>
          <a:p>
            <a:pPr marL="1245870" lvl="1" indent="-571500"/>
            <a:r>
              <a:rPr lang="en-US" altLang="en-US" sz="1600" b="1" dirty="0">
                <a:latin typeface="Times New Roman" panose="02020603050405020304" pitchFamily="18" charset="0"/>
              </a:rPr>
              <a:t>Terms of the trust can protect the founder’s way of doing business</a:t>
            </a:r>
          </a:p>
          <a:p>
            <a:pPr marL="1245870" lvl="1" indent="-571500"/>
            <a:r>
              <a:rPr lang="en-US" altLang="en-US" sz="1600" b="1" dirty="0">
                <a:latin typeface="Times New Roman" panose="02020603050405020304" pitchFamily="18" charset="0"/>
              </a:rPr>
              <a:t>Trust structure can protect the quality of goods or services </a:t>
            </a:r>
          </a:p>
          <a:p>
            <a:pPr marL="1245870" lvl="1" indent="-571500"/>
            <a:r>
              <a:rPr lang="en-US" altLang="en-US" sz="1600" b="1" dirty="0">
                <a:latin typeface="Times New Roman" panose="02020603050405020304" pitchFamily="18" charset="0"/>
              </a:rPr>
              <a:t>The business can be the founder’s legacy</a:t>
            </a:r>
          </a:p>
          <a:p>
            <a:pPr marL="0" indent="0">
              <a:buNone/>
            </a:pPr>
            <a:endParaRPr lang="en-US" sz="2000" dirty="0">
              <a:latin typeface="Times New Roman" panose="02020603050405020304" pitchFamily="18" charset="0"/>
              <a:cs typeface="Times New Roman" panose="02020603050405020304" pitchFamily="18" charset="0"/>
            </a:endParaRPr>
          </a:p>
          <a:p>
            <a:endParaRPr lang="en-US" sz="2200" dirty="0"/>
          </a:p>
          <a:p>
            <a:pPr marL="485359" lvl="1" indent="-219785">
              <a:buFont typeface="Courier New" panose="02070309020205020404" pitchFamily="49" charset="0"/>
              <a:buChar char="o"/>
            </a:pPr>
            <a:endParaRPr lang="en-US" sz="2000" dirty="0"/>
          </a:p>
        </p:txBody>
      </p:sp>
    </p:spTree>
    <p:extLst>
      <p:ext uri="{BB962C8B-B14F-4D97-AF65-F5344CB8AC3E}">
        <p14:creationId xmlns:p14="http://schemas.microsoft.com/office/powerpoint/2010/main" val="388023547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8044"/>
            <a:ext cx="7301047" cy="857956"/>
          </a:xfrm>
        </p:spPr>
        <p:txBody>
          <a:bodyPr/>
          <a:lstStyle/>
          <a:p>
            <a:r>
              <a:rPr lang="en-US" sz="2400" b="1" dirty="0"/>
              <a:t>Challenges of Using a Purpose Trust</a:t>
            </a:r>
          </a:p>
        </p:txBody>
      </p:sp>
      <p:sp>
        <p:nvSpPr>
          <p:cNvPr id="3" name="Content Placeholder 2"/>
          <p:cNvSpPr>
            <a:spLocks noGrp="1"/>
          </p:cNvSpPr>
          <p:nvPr>
            <p:ph idx="1"/>
          </p:nvPr>
        </p:nvSpPr>
        <p:spPr>
          <a:xfrm>
            <a:off x="457199" y="902664"/>
            <a:ext cx="8029576" cy="4082791"/>
          </a:xfrm>
        </p:spPr>
        <p:txBody>
          <a:bodyPr>
            <a:noAutofit/>
          </a:bodyPr>
          <a:lstStyle/>
          <a:p>
            <a:pPr marL="845820" indent="-571500"/>
            <a:r>
              <a:rPr lang="en-US" altLang="en-US" sz="2000" b="1" dirty="0">
                <a:latin typeface="Times New Roman" panose="02020603050405020304" pitchFamily="18" charset="0"/>
              </a:rPr>
              <a:t>Transition Costs</a:t>
            </a:r>
          </a:p>
          <a:p>
            <a:pPr marL="1245870" lvl="1" indent="-571500"/>
            <a:r>
              <a:rPr lang="en-US" altLang="en-US" sz="1600" b="1" dirty="0">
                <a:latin typeface="Times New Roman" panose="02020603050405020304" pitchFamily="18" charset="0"/>
              </a:rPr>
              <a:t>Legal fees and other transition costs</a:t>
            </a:r>
          </a:p>
          <a:p>
            <a:pPr marL="1245870" lvl="1" indent="-571500"/>
            <a:r>
              <a:rPr lang="en-US" altLang="en-US" sz="1600" b="1" dirty="0">
                <a:latin typeface="Times New Roman" panose="02020603050405020304" pitchFamily="18" charset="0"/>
              </a:rPr>
              <a:t>If a gift, transfer tax concerns</a:t>
            </a:r>
          </a:p>
          <a:p>
            <a:pPr marL="1245870" lvl="1" indent="-571500"/>
            <a:r>
              <a:rPr lang="en-US" altLang="en-US" sz="1600" b="1" dirty="0">
                <a:latin typeface="Times New Roman" panose="02020603050405020304" pitchFamily="18" charset="0"/>
              </a:rPr>
              <a:t>If a sale, tax concerns and funding concerns</a:t>
            </a:r>
          </a:p>
          <a:p>
            <a:pPr marL="845820" indent="-571500"/>
            <a:r>
              <a:rPr lang="en-US" altLang="en-US" sz="2000" b="1" dirty="0">
                <a:latin typeface="Times New Roman" panose="02020603050405020304" pitchFamily="18" charset="0"/>
              </a:rPr>
              <a:t>Fiduciaries</a:t>
            </a:r>
          </a:p>
          <a:p>
            <a:pPr marL="1245870" lvl="1" indent="-571500"/>
            <a:r>
              <a:rPr lang="en-US" altLang="en-US" sz="1600" b="1" dirty="0">
                <a:latin typeface="Times New Roman" panose="02020603050405020304" pitchFamily="18" charset="0"/>
              </a:rPr>
              <a:t>Who should serve on management committee – which stakeholders</a:t>
            </a:r>
          </a:p>
          <a:p>
            <a:pPr marL="1245870" lvl="1" indent="-571500"/>
            <a:r>
              <a:rPr lang="en-US" altLang="en-US" sz="1600" b="1" dirty="0">
                <a:latin typeface="Times New Roman" panose="02020603050405020304" pitchFamily="18" charset="0"/>
              </a:rPr>
              <a:t>Who should serve as trustee – some banks are reluctant</a:t>
            </a:r>
          </a:p>
          <a:p>
            <a:pPr marL="1245870" lvl="1" indent="-571500"/>
            <a:r>
              <a:rPr lang="en-US" altLang="en-US" sz="1600" b="1" dirty="0">
                <a:latin typeface="Times New Roman" panose="02020603050405020304" pitchFamily="18" charset="0"/>
              </a:rPr>
              <a:t>How will successor fiduciaries be chosen</a:t>
            </a:r>
          </a:p>
          <a:p>
            <a:pPr marL="1245870" lvl="1" indent="-571500"/>
            <a:r>
              <a:rPr lang="en-US" altLang="en-US" sz="1600" b="1" dirty="0">
                <a:latin typeface="Times New Roman" panose="02020603050405020304" pitchFamily="18" charset="0"/>
              </a:rPr>
              <a:t>Protection for directed trustees</a:t>
            </a:r>
            <a:endParaRPr lang="en-US" altLang="en-US" sz="2000" b="1" dirty="0">
              <a:latin typeface="Times New Roman" panose="02020603050405020304" pitchFamily="18" charset="0"/>
            </a:endParaRPr>
          </a:p>
          <a:p>
            <a:pPr marL="845820" indent="-571500"/>
            <a:r>
              <a:rPr lang="en-US" altLang="en-US" sz="2000" b="1" dirty="0">
                <a:latin typeface="Times New Roman" panose="02020603050405020304" pitchFamily="18" charset="0"/>
              </a:rPr>
              <a:t>Building in Vision without Constraining Development</a:t>
            </a:r>
          </a:p>
          <a:p>
            <a:pPr marL="1245870" lvl="1" indent="-571500"/>
            <a:r>
              <a:rPr lang="en-US" altLang="en-US" sz="1600" b="1" dirty="0">
                <a:latin typeface="Times New Roman" panose="02020603050405020304" pitchFamily="18" charset="0"/>
              </a:rPr>
              <a:t>Terms of trust should set values and overall purposes</a:t>
            </a:r>
          </a:p>
          <a:p>
            <a:pPr marL="1245870" lvl="1" indent="-571500"/>
            <a:r>
              <a:rPr lang="en-US" altLang="en-US" sz="1600" b="1" dirty="0">
                <a:latin typeface="Times New Roman" panose="02020603050405020304" pitchFamily="18" charset="0"/>
              </a:rPr>
              <a:t>The business itself can change and develop within the framework set up in the trust agreement</a:t>
            </a:r>
          </a:p>
          <a:p>
            <a:pPr marL="0" indent="0">
              <a:buNone/>
            </a:pPr>
            <a:endParaRPr lang="en-US" sz="2000" dirty="0">
              <a:latin typeface="Times New Roman" panose="02020603050405020304" pitchFamily="18" charset="0"/>
              <a:cs typeface="Times New Roman" panose="02020603050405020304" pitchFamily="18" charset="0"/>
            </a:endParaRPr>
          </a:p>
          <a:p>
            <a:endParaRPr lang="en-US" sz="2200" dirty="0"/>
          </a:p>
          <a:p>
            <a:pPr marL="485359" lvl="1" indent="-219785">
              <a:buFont typeface="Courier New" panose="02070309020205020404" pitchFamily="49" charset="0"/>
              <a:buChar char="o"/>
            </a:pPr>
            <a:endParaRPr lang="en-US" sz="2000" dirty="0"/>
          </a:p>
        </p:txBody>
      </p:sp>
    </p:spTree>
    <p:extLst>
      <p:ext uri="{BB962C8B-B14F-4D97-AF65-F5344CB8AC3E}">
        <p14:creationId xmlns:p14="http://schemas.microsoft.com/office/powerpoint/2010/main" val="28440694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8044"/>
            <a:ext cx="7301047" cy="857956"/>
          </a:xfrm>
        </p:spPr>
        <p:txBody>
          <a:bodyPr/>
          <a:lstStyle/>
          <a:p>
            <a:r>
              <a:rPr lang="en-US" sz="2400" b="1" dirty="0"/>
              <a:t>Funding a Sale</a:t>
            </a:r>
          </a:p>
        </p:txBody>
      </p:sp>
      <p:sp>
        <p:nvSpPr>
          <p:cNvPr id="3" name="Content Placeholder 2"/>
          <p:cNvSpPr>
            <a:spLocks noGrp="1"/>
          </p:cNvSpPr>
          <p:nvPr>
            <p:ph idx="1"/>
          </p:nvPr>
        </p:nvSpPr>
        <p:spPr>
          <a:xfrm>
            <a:off x="557212" y="1131683"/>
            <a:ext cx="8029576" cy="3711922"/>
          </a:xfrm>
        </p:spPr>
        <p:txBody>
          <a:bodyPr>
            <a:noAutofit/>
          </a:bodyPr>
          <a:lstStyle/>
          <a:p>
            <a:pPr marL="845820" indent="-571500"/>
            <a:r>
              <a:rPr lang="en-US" altLang="en-US" sz="2000" b="1" dirty="0">
                <a:latin typeface="Times New Roman" panose="02020603050405020304" pitchFamily="18" charset="0"/>
              </a:rPr>
              <a:t>Retained earnings</a:t>
            </a:r>
          </a:p>
          <a:p>
            <a:pPr marL="1245870" lvl="1" indent="-571500"/>
            <a:r>
              <a:rPr lang="en-US" altLang="en-US" sz="1600" b="1" dirty="0">
                <a:latin typeface="Times New Roman" panose="02020603050405020304" pitchFamily="18" charset="0"/>
              </a:rPr>
              <a:t>Document business purpose for retained earnings to avoid accumulations tax</a:t>
            </a:r>
          </a:p>
          <a:p>
            <a:pPr marL="845820" indent="-571500"/>
            <a:r>
              <a:rPr lang="en-US" altLang="en-US" sz="2000" b="1" dirty="0">
                <a:latin typeface="Times New Roman" panose="02020603050405020304" pitchFamily="18" charset="0"/>
              </a:rPr>
              <a:t>Loan</a:t>
            </a:r>
          </a:p>
          <a:p>
            <a:pPr marL="1245870" lvl="1" indent="-571500"/>
            <a:r>
              <a:rPr lang="en-US" altLang="en-US" sz="1600" b="1" dirty="0">
                <a:latin typeface="Times New Roman" panose="02020603050405020304" pitchFamily="18" charset="0"/>
              </a:rPr>
              <a:t>Social finance loan for a business with a social or environmental mission</a:t>
            </a:r>
          </a:p>
          <a:p>
            <a:pPr marL="1245870" lvl="1" indent="-571500"/>
            <a:r>
              <a:rPr lang="en-US" altLang="en-US" sz="1600" b="1" dirty="0">
                <a:latin typeface="Times New Roman" panose="02020603050405020304" pitchFamily="18" charset="0"/>
              </a:rPr>
              <a:t>Conventional loans may be an option, but lenders need to understand why/how this works</a:t>
            </a:r>
            <a:endParaRPr lang="en-US" altLang="en-US" sz="2000" b="1" dirty="0">
              <a:latin typeface="Times New Roman" panose="02020603050405020304" pitchFamily="18" charset="0"/>
            </a:endParaRPr>
          </a:p>
          <a:p>
            <a:pPr marL="845820" indent="-571500"/>
            <a:r>
              <a:rPr lang="en-US" altLang="en-US" sz="2000" b="1" dirty="0">
                <a:latin typeface="Times New Roman" panose="02020603050405020304" pitchFamily="18" charset="0"/>
              </a:rPr>
              <a:t>Installment Sale</a:t>
            </a:r>
          </a:p>
          <a:p>
            <a:pPr marL="1245870" lvl="1" indent="-571500"/>
            <a:r>
              <a:rPr lang="en-US" altLang="en-US" sz="1600" b="1" dirty="0">
                <a:latin typeface="Times New Roman" panose="02020603050405020304" pitchFamily="18" charset="0"/>
              </a:rPr>
              <a:t>Use earnings</a:t>
            </a:r>
            <a:endParaRPr lang="en-US" sz="2200" dirty="0"/>
          </a:p>
          <a:p>
            <a:pPr marL="845820" indent="-571500"/>
            <a:r>
              <a:rPr lang="en-US" altLang="en-US" sz="2000" b="1" dirty="0">
                <a:latin typeface="Times New Roman" panose="02020603050405020304" pitchFamily="18" charset="0"/>
              </a:rPr>
              <a:t>Nonvoting Preferred Stock</a:t>
            </a:r>
          </a:p>
          <a:p>
            <a:pPr marL="1245870" lvl="1" indent="-571500"/>
            <a:r>
              <a:rPr lang="en-US" altLang="en-US" sz="1600" b="1" dirty="0">
                <a:latin typeface="Times New Roman" panose="02020603050405020304" pitchFamily="18" charset="0"/>
              </a:rPr>
              <a:t>Former shareholders or family members of founder</a:t>
            </a:r>
          </a:p>
          <a:p>
            <a:pPr marL="1245870" lvl="1" indent="-571500"/>
            <a:r>
              <a:rPr lang="en-US" altLang="en-US" sz="1600" b="1" dirty="0">
                <a:latin typeface="Times New Roman" panose="02020603050405020304" pitchFamily="18" charset="0"/>
              </a:rPr>
              <a:t>Impact investors</a:t>
            </a:r>
          </a:p>
        </p:txBody>
      </p:sp>
    </p:spTree>
    <p:extLst>
      <p:ext uri="{BB962C8B-B14F-4D97-AF65-F5344CB8AC3E}">
        <p14:creationId xmlns:p14="http://schemas.microsoft.com/office/powerpoint/2010/main" val="233653748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8044"/>
            <a:ext cx="7301047" cy="857956"/>
          </a:xfrm>
        </p:spPr>
        <p:txBody>
          <a:bodyPr/>
          <a:lstStyle/>
          <a:p>
            <a:r>
              <a:rPr lang="en-US" sz="2400" b="1" dirty="0"/>
              <a:t>Transfer Strategies – </a:t>
            </a:r>
            <a:br>
              <a:rPr lang="en-US" sz="2400" b="1" dirty="0"/>
            </a:br>
            <a:r>
              <a:rPr lang="en-US" sz="2400" b="1" dirty="0"/>
              <a:t>If Owner Has Charitable Interests</a:t>
            </a:r>
          </a:p>
        </p:txBody>
      </p:sp>
      <p:sp>
        <p:nvSpPr>
          <p:cNvPr id="3" name="Content Placeholder 2"/>
          <p:cNvSpPr>
            <a:spLocks noGrp="1"/>
          </p:cNvSpPr>
          <p:nvPr>
            <p:ph idx="1"/>
          </p:nvPr>
        </p:nvSpPr>
        <p:spPr>
          <a:xfrm>
            <a:off x="557212" y="925690"/>
            <a:ext cx="8029576" cy="4059766"/>
          </a:xfrm>
        </p:spPr>
        <p:txBody>
          <a:bodyPr>
            <a:noAutofit/>
          </a:bodyPr>
          <a:lstStyle/>
          <a:p>
            <a:pPr marL="845820" indent="-571500"/>
            <a:endParaRPr lang="en-US" altLang="en-US" sz="2000" b="1" dirty="0">
              <a:latin typeface="Times New Roman" panose="02020603050405020304" pitchFamily="18" charset="0"/>
            </a:endParaRPr>
          </a:p>
          <a:p>
            <a:pPr marL="845820" indent="-571500"/>
            <a:r>
              <a:rPr lang="en-US" altLang="en-US" sz="2400" b="1" dirty="0">
                <a:latin typeface="Times New Roman" panose="02020603050405020304" pitchFamily="18" charset="0"/>
              </a:rPr>
              <a:t>Combine trust with a 501(c)(3) or 501(c)(4) entity</a:t>
            </a:r>
          </a:p>
          <a:p>
            <a:pPr marL="1245870" lvl="1" indent="-571500"/>
            <a:r>
              <a:rPr lang="en-US" altLang="en-US" sz="1600" b="1" dirty="0">
                <a:latin typeface="Times New Roman" panose="02020603050405020304" pitchFamily="18" charset="0"/>
              </a:rPr>
              <a:t>Give all voting stock to the purpose trust</a:t>
            </a:r>
          </a:p>
          <a:p>
            <a:pPr marL="1245870" lvl="1" indent="-571500"/>
            <a:r>
              <a:rPr lang="en-US" altLang="en-US" sz="1600" b="1" dirty="0">
                <a:latin typeface="Times New Roman" panose="02020603050405020304" pitchFamily="18" charset="0"/>
              </a:rPr>
              <a:t>Give all or some of the nonvoting stock to a (c)(3) or (c)(4) entity </a:t>
            </a:r>
          </a:p>
          <a:p>
            <a:pPr marL="1645920" lvl="2" indent="-571500"/>
            <a:r>
              <a:rPr lang="en-US" altLang="en-US" sz="1200" b="1" dirty="0">
                <a:latin typeface="Times New Roman" panose="02020603050405020304" pitchFamily="18" charset="0"/>
              </a:rPr>
              <a:t>Patagonia Purpose Trust owns voting shares valued at  2% of Patagonia;  </a:t>
            </a:r>
          </a:p>
          <a:p>
            <a:pPr marL="1645920" lvl="2" indent="-571500"/>
            <a:r>
              <a:rPr lang="en-US" altLang="en-US" sz="1200" b="1" dirty="0">
                <a:latin typeface="Times New Roman" panose="02020603050405020304" pitchFamily="18" charset="0"/>
              </a:rPr>
              <a:t>Holdfast Collective (a 501(c)(4) org) owns nonvoting dividend shares valued at 98%</a:t>
            </a:r>
          </a:p>
          <a:p>
            <a:pPr marL="1245870" lvl="1" indent="-571500"/>
            <a:endParaRPr lang="en-US" altLang="en-US" sz="1600" b="1" dirty="0">
              <a:latin typeface="Times New Roman" panose="02020603050405020304" pitchFamily="18" charset="0"/>
            </a:endParaRPr>
          </a:p>
          <a:p>
            <a:pPr marL="845820" indent="-571500"/>
            <a:r>
              <a:rPr lang="en-US" altLang="en-US" sz="2400" b="1" dirty="0">
                <a:latin typeface="Times New Roman" panose="02020603050405020304" pitchFamily="18" charset="0"/>
              </a:rPr>
              <a:t>Put business in the trust and give other assets (real estate) to a 501(c)(3) or (c)(4)</a:t>
            </a:r>
          </a:p>
          <a:p>
            <a:pPr marL="1245870" lvl="1" indent="-571500"/>
            <a:endParaRPr lang="en-US" altLang="en-US" sz="1600" b="1" dirty="0">
              <a:latin typeface="Times New Roman" panose="02020603050405020304" pitchFamily="18" charset="0"/>
            </a:endParaRPr>
          </a:p>
        </p:txBody>
      </p:sp>
    </p:spTree>
    <p:extLst>
      <p:ext uri="{BB962C8B-B14F-4D97-AF65-F5344CB8AC3E}">
        <p14:creationId xmlns:p14="http://schemas.microsoft.com/office/powerpoint/2010/main" val="139877816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8044"/>
            <a:ext cx="7301047" cy="525328"/>
          </a:xfrm>
        </p:spPr>
        <p:txBody>
          <a:bodyPr/>
          <a:lstStyle/>
          <a:p>
            <a:r>
              <a:rPr lang="en-US" sz="3200" dirty="0">
                <a:latin typeface="Times New Roman" panose="02020603050405020304" pitchFamily="18" charset="0"/>
                <a:cs typeface="Times New Roman" panose="02020603050405020304" pitchFamily="18" charset="0"/>
              </a:rPr>
              <a:t>“Earth is now our only shareholder.”</a:t>
            </a:r>
            <a:endParaRPr lang="en-US" b="1" dirty="0"/>
          </a:p>
        </p:txBody>
      </p:sp>
      <p:sp>
        <p:nvSpPr>
          <p:cNvPr id="3" name="Content Placeholder 2"/>
          <p:cNvSpPr>
            <a:spLocks noGrp="1"/>
          </p:cNvSpPr>
          <p:nvPr>
            <p:ph idx="1"/>
          </p:nvPr>
        </p:nvSpPr>
        <p:spPr>
          <a:xfrm>
            <a:off x="457199" y="804531"/>
            <a:ext cx="8029576" cy="4093394"/>
          </a:xfrm>
        </p:spPr>
        <p:txBody>
          <a:bodyPr>
            <a:noAutofit/>
          </a:bodyPr>
          <a:lstStyle/>
          <a:p>
            <a:pPr marL="0" indent="0">
              <a:buNone/>
            </a:pPr>
            <a:r>
              <a:rPr lang="en-US" sz="1800" dirty="0">
                <a:latin typeface="Times New Roman" panose="02020603050405020304" pitchFamily="18" charset="0"/>
                <a:cs typeface="Times New Roman" panose="02020603050405020304" pitchFamily="18" charset="0"/>
              </a:rPr>
              <a:t>Yvonne Chouinard and family (spouse and two adult children) owned the company. The children wanted to stay involved but did not want to own the company. </a:t>
            </a:r>
          </a:p>
          <a:p>
            <a:pPr marL="0" indent="0">
              <a:buNone/>
            </a:pPr>
            <a:r>
              <a:rPr lang="en-US" sz="1800" dirty="0">
                <a:latin typeface="Times New Roman" panose="02020603050405020304" pitchFamily="18" charset="0"/>
                <a:cs typeface="Times New Roman" panose="02020603050405020304" pitchFamily="18" charset="0"/>
              </a:rPr>
              <a:t>The Patagonia website explains:</a:t>
            </a:r>
          </a:p>
          <a:p>
            <a:endParaRPr lang="en-US" sz="1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“The Patagonia Purpose Trust was created solely to protect our company’s values and mission. It owns all of the voting stock of the company, which gives it the right to approve key company decisions, like who sits on the board of directors and what changes can be made to the company’s legal charter, including its reason for being and B Corp commitments.”</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“Put another way, Patagonia’s purpose is: We’re in business to save our home planet. The Patagonia Purpose Trust ensures the company’s commitment to its purpose forever.”</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200" dirty="0"/>
          </a:p>
          <a:p>
            <a:pPr marL="485359" lvl="1" indent="-219785">
              <a:buFont typeface="Courier New" panose="02070309020205020404" pitchFamily="49" charset="0"/>
              <a:buChar char="o"/>
            </a:pPr>
            <a:endParaRPr lang="en-US" sz="2000" dirty="0"/>
          </a:p>
        </p:txBody>
      </p:sp>
      <p:pic>
        <p:nvPicPr>
          <p:cNvPr id="4" name="Picture 3">
            <a:extLst>
              <a:ext uri="{FF2B5EF4-FFF2-40B4-BE49-F238E27FC236}">
                <a16:creationId xmlns:a16="http://schemas.microsoft.com/office/drawing/2014/main" id="{51B540BA-431A-CFA2-8617-BB2048EF4269}"/>
              </a:ext>
            </a:extLst>
          </p:cNvPr>
          <p:cNvPicPr>
            <a:picLocks noChangeAspect="1"/>
          </p:cNvPicPr>
          <p:nvPr/>
        </p:nvPicPr>
        <p:blipFill>
          <a:blip r:embed="rId3"/>
          <a:stretch>
            <a:fillRect/>
          </a:stretch>
        </p:blipFill>
        <p:spPr>
          <a:xfrm>
            <a:off x="6619875" y="175494"/>
            <a:ext cx="1866900" cy="520700"/>
          </a:xfrm>
          <a:prstGeom prst="rect">
            <a:avLst/>
          </a:prstGeom>
        </p:spPr>
      </p:pic>
    </p:spTree>
    <p:extLst>
      <p:ext uri="{BB962C8B-B14F-4D97-AF65-F5344CB8AC3E}">
        <p14:creationId xmlns:p14="http://schemas.microsoft.com/office/powerpoint/2010/main" val="325456610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349616-BA26-D041-BF7C-51C15FD2E142}"/>
              </a:ext>
            </a:extLst>
          </p:cNvPr>
          <p:cNvPicPr>
            <a:picLocks noChangeAspect="1"/>
          </p:cNvPicPr>
          <p:nvPr/>
        </p:nvPicPr>
        <p:blipFill>
          <a:blip r:embed="rId2"/>
          <a:stretch>
            <a:fillRect/>
          </a:stretch>
        </p:blipFill>
        <p:spPr>
          <a:xfrm>
            <a:off x="153723" y="209142"/>
            <a:ext cx="8386773" cy="3561200"/>
          </a:xfrm>
          <a:prstGeom prst="rect">
            <a:avLst/>
          </a:prstGeom>
        </p:spPr>
      </p:pic>
      <p:pic>
        <p:nvPicPr>
          <p:cNvPr id="5" name="Picture 4">
            <a:extLst>
              <a:ext uri="{FF2B5EF4-FFF2-40B4-BE49-F238E27FC236}">
                <a16:creationId xmlns:a16="http://schemas.microsoft.com/office/drawing/2014/main" id="{BD63B9EB-6977-CA42-9D4E-4A72E0628F2A}"/>
              </a:ext>
            </a:extLst>
          </p:cNvPr>
          <p:cNvPicPr>
            <a:picLocks noChangeAspect="1"/>
          </p:cNvPicPr>
          <p:nvPr/>
        </p:nvPicPr>
        <p:blipFill>
          <a:blip r:embed="rId3"/>
          <a:stretch>
            <a:fillRect/>
          </a:stretch>
        </p:blipFill>
        <p:spPr>
          <a:xfrm>
            <a:off x="2710064" y="3067242"/>
            <a:ext cx="5830432" cy="1888237"/>
          </a:xfrm>
          <a:prstGeom prst="rect">
            <a:avLst/>
          </a:prstGeom>
        </p:spPr>
      </p:pic>
      <p:pic>
        <p:nvPicPr>
          <p:cNvPr id="2" name="Picture 1">
            <a:extLst>
              <a:ext uri="{FF2B5EF4-FFF2-40B4-BE49-F238E27FC236}">
                <a16:creationId xmlns:a16="http://schemas.microsoft.com/office/drawing/2014/main" id="{26FD51F5-1BEA-F16E-3DA9-33C4CFA94D96}"/>
              </a:ext>
            </a:extLst>
          </p:cNvPr>
          <p:cNvPicPr>
            <a:picLocks noChangeAspect="1"/>
          </p:cNvPicPr>
          <p:nvPr/>
        </p:nvPicPr>
        <p:blipFill>
          <a:blip r:embed="rId4"/>
          <a:stretch>
            <a:fillRect/>
          </a:stretch>
        </p:blipFill>
        <p:spPr>
          <a:xfrm>
            <a:off x="72428" y="3039810"/>
            <a:ext cx="2637636" cy="1595564"/>
          </a:xfrm>
          <a:prstGeom prst="rect">
            <a:avLst/>
          </a:prstGeom>
        </p:spPr>
      </p:pic>
      <p:sp>
        <p:nvSpPr>
          <p:cNvPr id="6" name="TextBox 5">
            <a:extLst>
              <a:ext uri="{FF2B5EF4-FFF2-40B4-BE49-F238E27FC236}">
                <a16:creationId xmlns:a16="http://schemas.microsoft.com/office/drawing/2014/main" id="{9A24DB25-35D4-5A09-5987-786793E67E38}"/>
              </a:ext>
            </a:extLst>
          </p:cNvPr>
          <p:cNvSpPr txBox="1"/>
          <p:nvPr/>
        </p:nvSpPr>
        <p:spPr>
          <a:xfrm>
            <a:off x="72428" y="4662806"/>
            <a:ext cx="4572000" cy="276999"/>
          </a:xfrm>
          <a:prstGeom prst="rect">
            <a:avLst/>
          </a:prstGeom>
          <a:noFill/>
        </p:spPr>
        <p:txBody>
          <a:bodyPr wrap="square">
            <a:spAutoFit/>
          </a:bodyPr>
          <a:lstStyle/>
          <a:p>
            <a:r>
              <a:rPr lang="en-US" sz="1200" dirty="0"/>
              <a:t>John </a:t>
            </a:r>
            <a:r>
              <a:rPr lang="en-US" sz="1200" dirty="0" err="1"/>
              <a:t>Spedan</a:t>
            </a:r>
            <a:r>
              <a:rPr lang="en-US" sz="1200" dirty="0"/>
              <a:t> Lewis (1914)</a:t>
            </a:r>
          </a:p>
        </p:txBody>
      </p:sp>
    </p:spTree>
    <p:extLst>
      <p:ext uri="{BB962C8B-B14F-4D97-AF65-F5344CB8AC3E}">
        <p14:creationId xmlns:p14="http://schemas.microsoft.com/office/powerpoint/2010/main" val="195645491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25836F7-D839-A44E-8975-C69E8D3A9082}"/>
              </a:ext>
            </a:extLst>
          </p:cNvPr>
          <p:cNvPicPr>
            <a:picLocks noGrp="1" noChangeAspect="1"/>
          </p:cNvPicPr>
          <p:nvPr>
            <p:ph idx="1"/>
          </p:nvPr>
        </p:nvPicPr>
        <p:blipFill rotWithShape="1">
          <a:blip r:embed="rId2"/>
          <a:srcRect b="9291"/>
          <a:stretch/>
        </p:blipFill>
        <p:spPr>
          <a:xfrm>
            <a:off x="15" y="19067"/>
            <a:ext cx="9143985" cy="5142539"/>
          </a:xfrm>
          <a:prstGeom prst="rect">
            <a:avLst/>
          </a:prstGeom>
        </p:spPr>
      </p:pic>
    </p:spTree>
    <p:extLst>
      <p:ext uri="{BB962C8B-B14F-4D97-AF65-F5344CB8AC3E}">
        <p14:creationId xmlns:p14="http://schemas.microsoft.com/office/powerpoint/2010/main" val="216081394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69D66F-F867-91CC-60F5-FDDC925451B2}"/>
              </a:ext>
            </a:extLst>
          </p:cNvPr>
          <p:cNvPicPr>
            <a:picLocks noChangeAspect="1"/>
          </p:cNvPicPr>
          <p:nvPr/>
        </p:nvPicPr>
        <p:blipFill>
          <a:blip r:embed="rId2"/>
          <a:stretch>
            <a:fillRect/>
          </a:stretch>
        </p:blipFill>
        <p:spPr>
          <a:xfrm>
            <a:off x="3105150" y="2089150"/>
            <a:ext cx="2933700" cy="965200"/>
          </a:xfrm>
          <a:prstGeom prst="rect">
            <a:avLst/>
          </a:prstGeom>
        </p:spPr>
      </p:pic>
      <p:sp>
        <p:nvSpPr>
          <p:cNvPr id="2" name="Title 1">
            <a:extLst>
              <a:ext uri="{FF2B5EF4-FFF2-40B4-BE49-F238E27FC236}">
                <a16:creationId xmlns:a16="http://schemas.microsoft.com/office/drawing/2014/main" id="{9F1FB3C2-A7E9-D57E-5003-FD79341ED566}"/>
              </a:ext>
            </a:extLst>
          </p:cNvPr>
          <p:cNvSpPr>
            <a:spLocks noGrp="1"/>
          </p:cNvSpPr>
          <p:nvPr>
            <p:ph type="title"/>
          </p:nvPr>
        </p:nvSpPr>
        <p:spPr>
          <a:xfrm>
            <a:off x="457199" y="319063"/>
            <a:ext cx="7301047" cy="45719"/>
          </a:xfrm>
        </p:spPr>
        <p:txBody>
          <a:bodyPr/>
          <a:lstStyle/>
          <a:p>
            <a:endParaRPr lang="en-US" dirty="0"/>
          </a:p>
        </p:txBody>
      </p:sp>
      <p:pic>
        <p:nvPicPr>
          <p:cNvPr id="10" name="Content Placeholder 9">
            <a:extLst>
              <a:ext uri="{FF2B5EF4-FFF2-40B4-BE49-F238E27FC236}">
                <a16:creationId xmlns:a16="http://schemas.microsoft.com/office/drawing/2014/main" id="{D63AEA97-5361-11EA-A4EB-4750B1581DEC}"/>
              </a:ext>
            </a:extLst>
          </p:cNvPr>
          <p:cNvPicPr>
            <a:picLocks noGrp="1" noChangeAspect="1"/>
          </p:cNvPicPr>
          <p:nvPr>
            <p:ph idx="1"/>
          </p:nvPr>
        </p:nvPicPr>
        <p:blipFill>
          <a:blip r:embed="rId3"/>
          <a:stretch>
            <a:fillRect/>
          </a:stretch>
        </p:blipFill>
        <p:spPr>
          <a:xfrm>
            <a:off x="2424906" y="2374285"/>
            <a:ext cx="4000500" cy="1371600"/>
          </a:xfrm>
          <a:prstGeom prst="rect">
            <a:avLst/>
          </a:prstGeom>
        </p:spPr>
      </p:pic>
      <p:pic>
        <p:nvPicPr>
          <p:cNvPr id="4" name="Picture 3">
            <a:extLst>
              <a:ext uri="{FF2B5EF4-FFF2-40B4-BE49-F238E27FC236}">
                <a16:creationId xmlns:a16="http://schemas.microsoft.com/office/drawing/2014/main" id="{44D4C481-ABC5-A158-5977-DD7DE023E586}"/>
              </a:ext>
            </a:extLst>
          </p:cNvPr>
          <p:cNvPicPr>
            <a:picLocks noChangeAspect="1"/>
          </p:cNvPicPr>
          <p:nvPr/>
        </p:nvPicPr>
        <p:blipFill>
          <a:blip r:embed="rId4"/>
          <a:stretch>
            <a:fillRect/>
          </a:stretch>
        </p:blipFill>
        <p:spPr>
          <a:xfrm>
            <a:off x="457199" y="586418"/>
            <a:ext cx="3086101" cy="1623381"/>
          </a:xfrm>
          <a:prstGeom prst="rect">
            <a:avLst/>
          </a:prstGeom>
        </p:spPr>
      </p:pic>
      <p:sp>
        <p:nvSpPr>
          <p:cNvPr id="7" name="Rectangle 5">
            <a:extLst>
              <a:ext uri="{FF2B5EF4-FFF2-40B4-BE49-F238E27FC236}">
                <a16:creationId xmlns:a16="http://schemas.microsoft.com/office/drawing/2014/main" id="{DF3FEC98-6292-6649-D906-CB5DD5EEFD9D}"/>
              </a:ext>
            </a:extLst>
          </p:cNvPr>
          <p:cNvSpPr>
            <a:spLocks noChangeArrowheads="1"/>
          </p:cNvSpPr>
          <p:nvPr/>
        </p:nvSpPr>
        <p:spPr bwMode="auto">
          <a:xfrm>
            <a:off x="0" y="0"/>
            <a:ext cx="914400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D2C5D"/>
                </a:solidFill>
                <a:effectLst/>
                <a:latin typeface="Open Sans" panose="020B0606030504020204" pitchFamily="34" charset="0"/>
              </a:rPr>
              <a:t>  </a:t>
            </a:r>
            <a:r>
              <a:rPr kumimoji="0" lang="en-US" altLang="en-US" sz="14000" b="0" i="0" u="none" strike="noStrike" cap="none" normalizeH="0" baseline="0" dirty="0">
                <a:ln>
                  <a:noFill/>
                </a:ln>
                <a:solidFill>
                  <a:srgbClr val="0D2C5D"/>
                </a:solidFill>
                <a:effectLst/>
                <a:latin typeface="Open Sans" panose="020B0606030504020204" pitchFamily="34" charset="0"/>
              </a:rPr>
              <a:t>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6B19842D-1C8D-5510-2A81-ACCC14D899EE}"/>
              </a:ext>
            </a:extLst>
          </p:cNvPr>
          <p:cNvPicPr>
            <a:picLocks noChangeAspect="1"/>
          </p:cNvPicPr>
          <p:nvPr/>
        </p:nvPicPr>
        <p:blipFill>
          <a:blip r:embed="rId5"/>
          <a:stretch>
            <a:fillRect/>
          </a:stretch>
        </p:blipFill>
        <p:spPr>
          <a:xfrm>
            <a:off x="5112693" y="879783"/>
            <a:ext cx="2933700" cy="1066800"/>
          </a:xfrm>
          <a:prstGeom prst="rect">
            <a:avLst/>
          </a:prstGeom>
        </p:spPr>
      </p:pic>
    </p:spTree>
    <p:extLst>
      <p:ext uri="{BB962C8B-B14F-4D97-AF65-F5344CB8AC3E}">
        <p14:creationId xmlns:p14="http://schemas.microsoft.com/office/powerpoint/2010/main" val="326664091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CAFB49-4C48-3254-A243-ED3CCBC49D4D}"/>
              </a:ext>
            </a:extLst>
          </p:cNvPr>
          <p:cNvPicPr>
            <a:picLocks noChangeAspect="1"/>
          </p:cNvPicPr>
          <p:nvPr/>
        </p:nvPicPr>
        <p:blipFill>
          <a:blip r:embed="rId2"/>
          <a:stretch>
            <a:fillRect/>
          </a:stretch>
        </p:blipFill>
        <p:spPr>
          <a:xfrm>
            <a:off x="1245487" y="138065"/>
            <a:ext cx="5829300" cy="1259391"/>
          </a:xfrm>
          <a:prstGeom prst="rect">
            <a:avLst/>
          </a:prstGeom>
        </p:spPr>
      </p:pic>
      <p:sp>
        <p:nvSpPr>
          <p:cNvPr id="2" name="Title 1">
            <a:extLst>
              <a:ext uri="{FF2B5EF4-FFF2-40B4-BE49-F238E27FC236}">
                <a16:creationId xmlns:a16="http://schemas.microsoft.com/office/drawing/2014/main" id="{A05CFCC4-3CC8-973C-4EAE-139DD8BEBDF6}"/>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461DBFCD-AFF0-C7BE-4B7B-CFBC8B773F88}"/>
              </a:ext>
            </a:extLst>
          </p:cNvPr>
          <p:cNvPicPr>
            <a:picLocks noGrp="1" noChangeAspect="1"/>
          </p:cNvPicPr>
          <p:nvPr>
            <p:ph idx="1"/>
          </p:nvPr>
        </p:nvPicPr>
        <p:blipFill>
          <a:blip r:embed="rId3"/>
          <a:stretch>
            <a:fillRect/>
          </a:stretch>
        </p:blipFill>
        <p:spPr>
          <a:xfrm>
            <a:off x="5029200" y="1851087"/>
            <a:ext cx="2785003" cy="3178113"/>
          </a:xfrm>
          <a:prstGeom prst="rect">
            <a:avLst/>
          </a:prstGeom>
        </p:spPr>
      </p:pic>
      <p:pic>
        <p:nvPicPr>
          <p:cNvPr id="7" name="Picture 6">
            <a:extLst>
              <a:ext uri="{FF2B5EF4-FFF2-40B4-BE49-F238E27FC236}">
                <a16:creationId xmlns:a16="http://schemas.microsoft.com/office/drawing/2014/main" id="{DC999FE9-0279-1FF8-6B08-93972AFB4978}"/>
              </a:ext>
            </a:extLst>
          </p:cNvPr>
          <p:cNvPicPr>
            <a:picLocks noChangeAspect="1"/>
          </p:cNvPicPr>
          <p:nvPr/>
        </p:nvPicPr>
        <p:blipFill>
          <a:blip r:embed="rId4"/>
          <a:stretch>
            <a:fillRect/>
          </a:stretch>
        </p:blipFill>
        <p:spPr>
          <a:xfrm>
            <a:off x="1272647" y="1465370"/>
            <a:ext cx="4352925" cy="1323975"/>
          </a:xfrm>
          <a:prstGeom prst="rect">
            <a:avLst/>
          </a:prstGeom>
        </p:spPr>
      </p:pic>
      <p:sp>
        <p:nvSpPr>
          <p:cNvPr id="9" name="TextBox 8">
            <a:extLst>
              <a:ext uri="{FF2B5EF4-FFF2-40B4-BE49-F238E27FC236}">
                <a16:creationId xmlns:a16="http://schemas.microsoft.com/office/drawing/2014/main" id="{1EE1F69F-00C0-78D0-CF16-09714755B55B}"/>
              </a:ext>
            </a:extLst>
          </p:cNvPr>
          <p:cNvSpPr txBox="1"/>
          <p:nvPr/>
        </p:nvSpPr>
        <p:spPr>
          <a:xfrm>
            <a:off x="1409981" y="3191485"/>
            <a:ext cx="3429000" cy="1131079"/>
          </a:xfrm>
          <a:prstGeom prst="rect">
            <a:avLst/>
          </a:prstGeom>
          <a:noFill/>
        </p:spPr>
        <p:txBody>
          <a:bodyPr wrap="square">
            <a:spAutoFit/>
          </a:bodyPr>
          <a:lstStyle/>
          <a:p>
            <a:r>
              <a:rPr lang="en-US" sz="1350" dirty="0">
                <a:latin typeface="Helvetica" pitchFamily="2" charset="0"/>
              </a:rPr>
              <a:t>On Nov. 18, 2023, Gavin McComas donated his ownership of Sundance Natural Foods to the newly formed Sundance Perpetual Purpose Stewardship Trust (SPPST).</a:t>
            </a:r>
          </a:p>
        </p:txBody>
      </p:sp>
    </p:spTree>
    <p:extLst>
      <p:ext uri="{BB962C8B-B14F-4D97-AF65-F5344CB8AC3E}">
        <p14:creationId xmlns:p14="http://schemas.microsoft.com/office/powerpoint/2010/main" val="291271247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35253"/>
            <a:ext cx="7301047" cy="377395"/>
          </a:xfrm>
        </p:spPr>
        <p:txBody>
          <a:bodyPr/>
          <a:lstStyle/>
          <a:p>
            <a:r>
              <a:rPr lang="en-US" b="1" dirty="0"/>
              <a:t>For More Information</a:t>
            </a:r>
          </a:p>
        </p:txBody>
      </p:sp>
      <p:sp>
        <p:nvSpPr>
          <p:cNvPr id="3" name="Content Placeholder 2"/>
          <p:cNvSpPr>
            <a:spLocks noGrp="1"/>
          </p:cNvSpPr>
          <p:nvPr>
            <p:ph idx="1"/>
          </p:nvPr>
        </p:nvSpPr>
        <p:spPr>
          <a:xfrm>
            <a:off x="457199" y="612649"/>
            <a:ext cx="8058151" cy="4125216"/>
          </a:xfrm>
        </p:spPr>
        <p:txBody>
          <a:bodyPr>
            <a:noAutofit/>
          </a:bodyPr>
          <a:lstStyle/>
          <a:p>
            <a:pPr marL="0" indent="0">
              <a:buNone/>
            </a:pPr>
            <a:endParaRPr lang="en-US" sz="1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Susan Gary – </a:t>
            </a:r>
            <a:r>
              <a:rPr lang="en-US" sz="2000" dirty="0">
                <a:latin typeface="Times New Roman" panose="02020603050405020304" pitchFamily="18" charset="0"/>
                <a:cs typeface="Times New Roman" panose="02020603050405020304" pitchFamily="18" charset="0"/>
                <a:hlinkClick r:id="rId3"/>
              </a:rPr>
              <a:t>sgary@uoregon.edu</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Natalie Reitman-White – Purpose Owned LLC </a:t>
            </a:r>
          </a:p>
          <a:p>
            <a:pPr marL="0" indent="0">
              <a:buNone/>
            </a:pPr>
            <a:endParaRPr lang="en-US" sz="1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Articles:</a:t>
            </a:r>
          </a:p>
          <a:p>
            <a:r>
              <a:rPr lang="en-US" sz="1600" dirty="0">
                <a:latin typeface="Times New Roman" panose="02020603050405020304" pitchFamily="18" charset="0"/>
                <a:cs typeface="Times New Roman" panose="02020603050405020304" pitchFamily="18" charset="0"/>
              </a:rPr>
              <a:t>Susan N. Gary, </a:t>
            </a:r>
            <a:r>
              <a:rPr lang="en-US" sz="1600" i="1" dirty="0">
                <a:latin typeface="Times New Roman" panose="02020603050405020304" pitchFamily="18" charset="0"/>
                <a:cs typeface="Times New Roman" panose="02020603050405020304" pitchFamily="18" charset="0"/>
              </a:rPr>
              <a:t>The Changing Landscape of Business Succession: How and Why Purpose Trusts Matter</a:t>
            </a:r>
            <a:r>
              <a:rPr lang="en-US" sz="1600" dirty="0">
                <a:latin typeface="Times New Roman" panose="02020603050405020304" pitchFamily="18" charset="0"/>
                <a:cs typeface="Times New Roman" panose="02020603050405020304" pitchFamily="18" charset="0"/>
              </a:rPr>
              <a:t>, 18 Ohio State Bus. L. J. 41 (2024) (</a:t>
            </a:r>
            <a:r>
              <a:rPr lang="en-US" sz="1600" dirty="0">
                <a:latin typeface="Times New Roman" panose="02020603050405020304" pitchFamily="18" charset="0"/>
                <a:cs typeface="Times New Roman" panose="02020603050405020304" pitchFamily="18" charset="0"/>
                <a:hlinkClick r:id="rId4"/>
              </a:rPr>
              <a:t>https://papers.ssrn.com/sol3/papers.cfm?abstract_id=4551502</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Susan N. Gary, </a:t>
            </a:r>
            <a:r>
              <a:rPr lang="en-US" sz="1600" i="1" dirty="0">
                <a:latin typeface="Times New Roman" panose="02020603050405020304" pitchFamily="18" charset="0"/>
                <a:cs typeface="Times New Roman" panose="02020603050405020304" pitchFamily="18" charset="0"/>
              </a:rPr>
              <a:t>The Oregon Stewardship Trust: A New Type of Purpose Trust that Enables Steward-Ownership of a Business</a:t>
            </a:r>
            <a:r>
              <a:rPr lang="en-US" sz="1600" dirty="0">
                <a:latin typeface="Times New Roman" panose="02020603050405020304" pitchFamily="18" charset="0"/>
                <a:cs typeface="Times New Roman" panose="02020603050405020304" pitchFamily="18" charset="0"/>
              </a:rPr>
              <a:t>, 88 Univ. of Cincinnati L. Rev. 707 (2019) (symposium on The Business Uses of Trusts) (SSRN: </a:t>
            </a:r>
            <a:r>
              <a:rPr lang="en-US" sz="1600" u="sng" dirty="0">
                <a:latin typeface="Times New Roman" panose="02020603050405020304" pitchFamily="18" charset="0"/>
                <a:cs typeface="Times New Roman" panose="02020603050405020304" pitchFamily="18" charset="0"/>
                <a:hlinkClick r:id="rId5"/>
              </a:rPr>
              <a:t>http://ssrn.com/abstract=3426845</a:t>
            </a:r>
            <a:r>
              <a:rPr lang="en-US" sz="1600" dirty="0">
                <a:latin typeface="Times New Roman" panose="02020603050405020304" pitchFamily="18" charset="0"/>
                <a:cs typeface="Times New Roman" panose="02020603050405020304" pitchFamily="18" charset="0"/>
              </a:rPr>
              <a:t>).</a:t>
            </a:r>
          </a:p>
          <a:p>
            <a:r>
              <a:rPr lang="en-US" sz="1600" dirty="0">
                <a:latin typeface="Times New Roman" panose="02020603050405020304" pitchFamily="18" charset="0"/>
                <a:cs typeface="Times New Roman" panose="02020603050405020304" pitchFamily="18" charset="0"/>
              </a:rPr>
              <a:t>Susan N. Gary, </a:t>
            </a:r>
            <a:r>
              <a:rPr lang="en-US" sz="1600" i="1" dirty="0">
                <a:latin typeface="Times New Roman" panose="02020603050405020304" pitchFamily="18" charset="0"/>
                <a:cs typeface="Times New Roman" panose="02020603050405020304" pitchFamily="18" charset="0"/>
              </a:rPr>
              <a:t>The Need for a New Type of Purpose Trust, the Stewardship Trust</a:t>
            </a:r>
            <a:r>
              <a:rPr lang="en-US" sz="1600" dirty="0">
                <a:latin typeface="Times New Roman" panose="02020603050405020304" pitchFamily="18" charset="0"/>
                <a:cs typeface="Times New Roman" panose="02020603050405020304" pitchFamily="18" charset="0"/>
              </a:rPr>
              <a:t>, 45 ACTEC Law J. 701 (2019).</a:t>
            </a:r>
          </a:p>
          <a:p>
            <a:r>
              <a:rPr lang="en-US" sz="1600" dirty="0">
                <a:latin typeface="Times New Roman" panose="02020603050405020304" pitchFamily="18" charset="0"/>
                <a:cs typeface="Times New Roman" panose="02020603050405020304" pitchFamily="18" charset="0"/>
              </a:rPr>
              <a:t>Ellen K. Harrison, </a:t>
            </a:r>
            <a:r>
              <a:rPr lang="en-US" sz="1600" i="1" dirty="0">
                <a:latin typeface="Times New Roman" panose="02020603050405020304" pitchFamily="18" charset="0"/>
                <a:cs typeface="Times New Roman" panose="02020603050405020304" pitchFamily="18" charset="0"/>
              </a:rPr>
              <a:t>Purpose Trusts and Steward Ownership</a:t>
            </a:r>
            <a:r>
              <a:rPr lang="en-US" sz="1600" dirty="0">
                <a:latin typeface="Times New Roman" panose="02020603050405020304" pitchFamily="18" charset="0"/>
                <a:cs typeface="Times New Roman" panose="02020603050405020304" pitchFamily="18" charset="0"/>
              </a:rPr>
              <a:t>, 112 Tax Notes State 561-70 (May 20, 2024)</a:t>
            </a:r>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2286000" y="2248585"/>
            <a:ext cx="4572000" cy="646331"/>
          </a:xfrm>
          <a:prstGeom prst="rect">
            <a:avLst/>
          </a:prstGeom>
        </p:spPr>
        <p:txBody>
          <a:bodyPr>
            <a:spAutoFit/>
          </a:bodyPr>
          <a:lstStyle/>
          <a:p>
            <a:r>
              <a:rPr lang="en-US" dirty="0"/>
              <a:t> </a:t>
            </a:r>
            <a:br>
              <a:rPr lang="en-US" dirty="0"/>
            </a:br>
            <a:endParaRPr lang="en-US" dirty="0"/>
          </a:p>
        </p:txBody>
      </p:sp>
    </p:spTree>
    <p:extLst>
      <p:ext uri="{BB962C8B-B14F-4D97-AF65-F5344CB8AC3E}">
        <p14:creationId xmlns:p14="http://schemas.microsoft.com/office/powerpoint/2010/main" val="225321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DA0E6912-0B25-F442-8685-4D30F972538C}"/>
              </a:ext>
            </a:extLst>
          </p:cNvPr>
          <p:cNvPicPr>
            <a:picLocks noChangeAspect="1"/>
          </p:cNvPicPr>
          <p:nvPr/>
        </p:nvPicPr>
        <p:blipFill>
          <a:blip r:embed="rId2"/>
          <a:stretch>
            <a:fillRect/>
          </a:stretch>
        </p:blipFill>
        <p:spPr>
          <a:xfrm>
            <a:off x="2947282" y="259492"/>
            <a:ext cx="6011173" cy="4772798"/>
          </a:xfrm>
          <a:prstGeom prst="rect">
            <a:avLst/>
          </a:prstGeom>
        </p:spPr>
      </p:pic>
      <p:sp>
        <p:nvSpPr>
          <p:cNvPr id="5" name="TextBox 4">
            <a:extLst>
              <a:ext uri="{FF2B5EF4-FFF2-40B4-BE49-F238E27FC236}">
                <a16:creationId xmlns:a16="http://schemas.microsoft.com/office/drawing/2014/main" id="{9ED290C5-43BD-5B41-A32E-E29C3BB77FDD}"/>
              </a:ext>
            </a:extLst>
          </p:cNvPr>
          <p:cNvSpPr txBox="1"/>
          <p:nvPr/>
        </p:nvSpPr>
        <p:spPr>
          <a:xfrm>
            <a:off x="593125" y="1204784"/>
            <a:ext cx="1936922" cy="3046988"/>
          </a:xfrm>
          <a:prstGeom prst="rect">
            <a:avLst/>
          </a:prstGeom>
          <a:solidFill>
            <a:schemeClr val="bg1"/>
          </a:solidFill>
        </p:spPr>
        <p:txBody>
          <a:bodyPr wrap="square" rtlCol="0">
            <a:spAutoFit/>
          </a:bodyPr>
          <a:lstStyle/>
          <a:p>
            <a:r>
              <a:rPr lang="en-US" sz="2400" dirty="0"/>
              <a:t>Baby boomers own over half of all privately held firms in the United States</a:t>
            </a:r>
          </a:p>
        </p:txBody>
      </p:sp>
    </p:spTree>
    <p:extLst>
      <p:ext uri="{BB962C8B-B14F-4D97-AF65-F5344CB8AC3E}">
        <p14:creationId xmlns:p14="http://schemas.microsoft.com/office/powerpoint/2010/main" val="13759200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7781"/>
            <a:ext cx="7699973" cy="857250"/>
          </a:xfrm>
        </p:spPr>
        <p:txBody>
          <a:bodyPr/>
          <a:lstStyle/>
          <a:p>
            <a:r>
              <a:rPr lang="en-US" sz="2800" b="1" dirty="0"/>
              <a:t>Why a Purpose Trust Structure Might Help</a:t>
            </a:r>
          </a:p>
        </p:txBody>
      </p:sp>
      <p:sp>
        <p:nvSpPr>
          <p:cNvPr id="3" name="Content Placeholder 2"/>
          <p:cNvSpPr>
            <a:spLocks noGrp="1"/>
          </p:cNvSpPr>
          <p:nvPr>
            <p:ph idx="1"/>
          </p:nvPr>
        </p:nvSpPr>
        <p:spPr>
          <a:xfrm>
            <a:off x="457199" y="1293672"/>
            <a:ext cx="8058151" cy="3374428"/>
          </a:xfrm>
        </p:spPr>
        <p:txBody>
          <a:bodyPr>
            <a:normAutofit/>
          </a:bodyPr>
          <a:lstStyle/>
          <a:p>
            <a:r>
              <a:rPr lang="en-US" sz="2200" dirty="0">
                <a:latin typeface="Times New Roman" panose="02020603050405020304" pitchFamily="18" charset="0"/>
                <a:cs typeface="Times New Roman" panose="02020603050405020304" pitchFamily="18" charset="0"/>
              </a:rPr>
              <a:t>Keep the business going </a:t>
            </a:r>
          </a:p>
          <a:p>
            <a:endParaRPr lang="en-US" sz="10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Keep jobs in the community</a:t>
            </a:r>
          </a:p>
          <a:p>
            <a:endParaRPr lang="en-US" sz="10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Continue operation of the business in line with the founder’s values</a:t>
            </a:r>
          </a:p>
          <a:p>
            <a:endParaRPr lang="en-US" sz="10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Provide money from a sale for the founder’s retirement or to provide an on-going income stream for descendants.</a:t>
            </a:r>
          </a:p>
          <a:p>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5719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7781"/>
            <a:ext cx="7301047" cy="857250"/>
          </a:xfrm>
        </p:spPr>
        <p:txBody>
          <a:bodyPr/>
          <a:lstStyle/>
          <a:p>
            <a:r>
              <a:rPr lang="en-US" b="1" dirty="0"/>
              <a:t>What Is a Purpose Trust</a:t>
            </a:r>
          </a:p>
        </p:txBody>
      </p:sp>
      <p:sp>
        <p:nvSpPr>
          <p:cNvPr id="3" name="Content Placeholder 2"/>
          <p:cNvSpPr>
            <a:spLocks noGrp="1"/>
          </p:cNvSpPr>
          <p:nvPr>
            <p:ph idx="1"/>
          </p:nvPr>
        </p:nvSpPr>
        <p:spPr>
          <a:xfrm>
            <a:off x="457199" y="1185031"/>
            <a:ext cx="8058151" cy="3374428"/>
          </a:xfrm>
        </p:spPr>
        <p:txBody>
          <a:bodyPr>
            <a:normAutofit/>
          </a:bodyPr>
          <a:lstStyle/>
          <a:p>
            <a:r>
              <a:rPr lang="en-US" sz="2200" dirty="0">
                <a:latin typeface="Times New Roman" panose="02020603050405020304" pitchFamily="18" charset="0"/>
                <a:cs typeface="Times New Roman" panose="02020603050405020304" pitchFamily="18" charset="0"/>
              </a:rPr>
              <a:t>No beneficiaries – a trust for a purpose, which in this case is to own and manage a business</a:t>
            </a:r>
          </a:p>
          <a:p>
            <a:endParaRPr lang="en-US" sz="10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Not charitable, but it can be combined with a charitable entity or a 501(c)(4) social welfare entity</a:t>
            </a:r>
          </a:p>
          <a:p>
            <a:pPr marL="0" indent="0">
              <a:buNone/>
            </a:pPr>
            <a:endParaRPr lang="en-US" sz="10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Perpetual – the purpose trust should be established in a state that permits it to exist in perpetuity or for a very long time (these trusts are often called “Perpetual Purpose Trusts”</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630406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7781"/>
            <a:ext cx="7301047" cy="857250"/>
          </a:xfrm>
        </p:spPr>
        <p:txBody>
          <a:bodyPr/>
          <a:lstStyle/>
          <a:p>
            <a:r>
              <a:rPr lang="en-US" b="1" dirty="0"/>
              <a:t>What State Law Rules Support This </a:t>
            </a:r>
          </a:p>
        </p:txBody>
      </p:sp>
      <p:sp>
        <p:nvSpPr>
          <p:cNvPr id="3" name="Content Placeholder 2"/>
          <p:cNvSpPr>
            <a:spLocks noGrp="1"/>
          </p:cNvSpPr>
          <p:nvPr>
            <p:ph idx="1"/>
          </p:nvPr>
        </p:nvSpPr>
        <p:spPr>
          <a:xfrm>
            <a:off x="457199" y="1185031"/>
            <a:ext cx="8058151" cy="3374428"/>
          </a:xfrm>
        </p:spPr>
        <p:txBody>
          <a:bodyPr>
            <a:normAutofit fontScale="47500" lnSpcReduction="20000"/>
          </a:bodyPr>
          <a:lstStyle/>
          <a:p>
            <a:r>
              <a:rPr lang="en-US" sz="3600" dirty="0">
                <a:latin typeface="Times New Roman" panose="02020603050405020304" pitchFamily="18" charset="0"/>
                <a:cs typeface="Times New Roman" panose="02020603050405020304" pitchFamily="18" charset="0"/>
              </a:rPr>
              <a:t>UTC § 409, enacted in a majority of states, provides for purpose trusts, but:</a:t>
            </a:r>
          </a:p>
          <a:p>
            <a:pPr lvl="1"/>
            <a:r>
              <a:rPr lang="en-US" sz="2900" dirty="0">
                <a:latin typeface="Times New Roman" panose="02020603050405020304" pitchFamily="18" charset="0"/>
                <a:cs typeface="Times New Roman" panose="02020603050405020304" pitchFamily="18" charset="0"/>
              </a:rPr>
              <a:t>Rule against perpetuities can be a problem</a:t>
            </a:r>
          </a:p>
          <a:p>
            <a:pPr lvl="1"/>
            <a:r>
              <a:rPr lang="en-US" sz="2900" dirty="0">
                <a:latin typeface="Times New Roman" panose="02020603050405020304" pitchFamily="18" charset="0"/>
                <a:cs typeface="Times New Roman" panose="02020603050405020304" pitchFamily="18" charset="0"/>
              </a:rPr>
              <a:t>Court can reduce amount held in trust - § 409(a)(3)</a:t>
            </a:r>
          </a:p>
          <a:p>
            <a:endParaRPr lang="en-US" sz="22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Delaware adopted § 409, and:</a:t>
            </a:r>
          </a:p>
          <a:p>
            <a:pPr lvl="1"/>
            <a:r>
              <a:rPr lang="en-US" sz="2900" dirty="0">
                <a:latin typeface="Times New Roman" panose="02020603050405020304" pitchFamily="18" charset="0"/>
                <a:cs typeface="Times New Roman" panose="02020603050405020304" pitchFamily="18" charset="0"/>
              </a:rPr>
              <a:t>allows a perpetual purpose trust </a:t>
            </a:r>
          </a:p>
          <a:p>
            <a:pPr lvl="1"/>
            <a:r>
              <a:rPr lang="en-US" sz="2900" dirty="0">
                <a:latin typeface="Times New Roman" panose="02020603050405020304" pitchFamily="18" charset="0"/>
                <a:cs typeface="Times New Roman" panose="02020603050405020304" pitchFamily="18" charset="0"/>
              </a:rPr>
              <a:t>with no authority for court to reduce amount in trust</a:t>
            </a:r>
          </a:p>
          <a:p>
            <a:endParaRPr lang="en-US" sz="22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Oregon has a special form of purpose trust called a Stewardship Trust </a:t>
            </a:r>
          </a:p>
          <a:p>
            <a:pPr lvl="1"/>
            <a:r>
              <a:rPr lang="en-US" sz="2900" dirty="0">
                <a:latin typeface="Times New Roman" panose="02020603050405020304" pitchFamily="18" charset="0"/>
                <a:cs typeface="Times New Roman" panose="02020603050405020304" pitchFamily="18" charset="0"/>
              </a:rPr>
              <a:t>Or. Rev. Stat. § 130.193 (2019)</a:t>
            </a:r>
          </a:p>
          <a:p>
            <a:pPr lvl="1"/>
            <a:r>
              <a:rPr lang="en-US" sz="2900" dirty="0">
                <a:latin typeface="Times New Roman" panose="02020603050405020304" pitchFamily="18" charset="0"/>
                <a:cs typeface="Times New Roman" panose="02020603050405020304" pitchFamily="18" charset="0"/>
              </a:rPr>
              <a:t>Available for “any business purpose”</a:t>
            </a:r>
          </a:p>
          <a:p>
            <a:pPr lvl="1"/>
            <a:r>
              <a:rPr lang="en-US" sz="2900" dirty="0">
                <a:latin typeface="Times New Roman" panose="02020603050405020304" pitchFamily="18" charset="0"/>
                <a:cs typeface="Times New Roman" panose="02020603050405020304" pitchFamily="18" charset="0"/>
              </a:rPr>
              <a:t>Requires a 3-person stewardship committee and provides default rules for the trust</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Other states (Illinois, Wisconsin) are considering legislation</a:t>
            </a:r>
          </a:p>
        </p:txBody>
      </p:sp>
    </p:spTree>
    <p:extLst>
      <p:ext uri="{BB962C8B-B14F-4D97-AF65-F5344CB8AC3E}">
        <p14:creationId xmlns:p14="http://schemas.microsoft.com/office/powerpoint/2010/main" val="66364958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7781"/>
            <a:ext cx="7301047" cy="857250"/>
          </a:xfrm>
        </p:spPr>
        <p:txBody>
          <a:bodyPr/>
          <a:lstStyle/>
          <a:p>
            <a:r>
              <a:rPr lang="en-US" b="1" dirty="0"/>
              <a:t>South Dakota</a:t>
            </a:r>
          </a:p>
        </p:txBody>
      </p:sp>
      <p:sp>
        <p:nvSpPr>
          <p:cNvPr id="3" name="Content Placeholder 2"/>
          <p:cNvSpPr>
            <a:spLocks noGrp="1"/>
          </p:cNvSpPr>
          <p:nvPr>
            <p:ph idx="1"/>
          </p:nvPr>
        </p:nvSpPr>
        <p:spPr>
          <a:xfrm>
            <a:off x="542924" y="1185031"/>
            <a:ext cx="8058151" cy="3374428"/>
          </a:xfrm>
        </p:spPr>
        <p:txBody>
          <a:bodyPr>
            <a:normAutofit/>
          </a:bodyPr>
          <a:lstStyle/>
          <a:p>
            <a:r>
              <a:rPr lang="en-US" sz="2200" dirty="0">
                <a:latin typeface="Times New Roman" panose="02020603050405020304" pitchFamily="18" charset="0"/>
                <a:cs typeface="Times New Roman" panose="02020603050405020304" pitchFamily="18" charset="0"/>
              </a:rPr>
              <a:t>S.D. Codified Laws Secs. 55-1-20 </a:t>
            </a:r>
          </a:p>
          <a:p>
            <a:pPr lvl="1"/>
            <a:r>
              <a:rPr lang="en-US" sz="1800" dirty="0">
                <a:latin typeface="Times New Roman" panose="02020603050405020304" pitchFamily="18" charset="0"/>
                <a:cs typeface="Times New Roman" panose="02020603050405020304" pitchFamily="18" charset="0"/>
              </a:rPr>
              <a:t>Any lawful noncharitable purpose</a:t>
            </a:r>
          </a:p>
          <a:p>
            <a:pPr lvl="1"/>
            <a:r>
              <a:rPr lang="en-US" sz="1800" dirty="0">
                <a:latin typeface="Times New Roman" panose="02020603050405020304" pitchFamily="18" charset="0"/>
                <a:cs typeface="Times New Roman" panose="02020603050405020304" pitchFamily="18" charset="0"/>
              </a:rPr>
              <a:t>The common law rule against perpetuities does not apply</a:t>
            </a:r>
          </a:p>
          <a:p>
            <a:pPr lvl="1"/>
            <a:endParaRPr lang="en-US" sz="18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S.D. Codified Laws Secs. 55-1-21.3</a:t>
            </a:r>
          </a:p>
          <a:p>
            <a:pPr marL="457200" lvl="1" indent="0">
              <a:buNone/>
            </a:pPr>
            <a:r>
              <a:rPr lang="en-US" sz="1800" b="0" i="0" u="none" strike="noStrike" dirty="0">
                <a:solidFill>
                  <a:srgbClr val="000000"/>
                </a:solidFill>
                <a:effectLst/>
                <a:latin typeface="Times New Roman" panose="02020603050405020304" pitchFamily="18" charset="0"/>
                <a:cs typeface="Times New Roman" panose="02020603050405020304" pitchFamily="18" charset="0"/>
              </a:rPr>
              <a:t>“If the court finds that the fulfillment of the purposes are or have become impossible, </a:t>
            </a:r>
            <a:r>
              <a:rPr lang="en-US" sz="1800" b="0" i="0" u="none" strike="noStrike" dirty="0">
                <a:solidFill>
                  <a:srgbClr val="000000"/>
                </a:solidFill>
                <a:effectLst/>
                <a:highlight>
                  <a:srgbClr val="FFFF00"/>
                </a:highlight>
                <a:latin typeface="Times New Roman" panose="02020603050405020304" pitchFamily="18" charset="0"/>
                <a:cs typeface="Times New Roman" panose="02020603050405020304" pitchFamily="18" charset="0"/>
              </a:rPr>
              <a:t>inexpedient</a:t>
            </a:r>
            <a:r>
              <a:rPr lang="en-US" sz="1800" b="0" i="0" u="none" strike="noStrike" dirty="0">
                <a:solidFill>
                  <a:srgbClr val="000000"/>
                </a:solidFill>
                <a:effectLst/>
                <a:latin typeface="Times New Roman" panose="02020603050405020304" pitchFamily="18" charset="0"/>
                <a:cs typeface="Times New Roman" panose="02020603050405020304" pitchFamily="18" charset="0"/>
              </a:rPr>
              <a:t>, or unlawful, the court shall make an order directing that the trust be administered in such manner as, in the judgment of the court, will, as nearly as can be, accomplish the general purposes, the objects, and intentions of the trustor.”</a:t>
            </a:r>
            <a:endParaRPr lang="en-US" sz="18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431BCB5B-D83B-5E57-EEFE-C670B0958BB7}"/>
              </a:ext>
            </a:extLst>
          </p:cNvPr>
          <p:cNvGraphicFramePr>
            <a:graphicFrameLocks noGrp="1"/>
          </p:cNvGraphicFramePr>
          <p:nvPr>
            <p:extLst>
              <p:ext uri="{D42A27DB-BD31-4B8C-83A1-F6EECF244321}">
                <p14:modId xmlns:p14="http://schemas.microsoft.com/office/powerpoint/2010/main" val="10876547"/>
              </p:ext>
            </p:extLst>
          </p:nvPr>
        </p:nvGraphicFramePr>
        <p:xfrm>
          <a:off x="457199" y="5312569"/>
          <a:ext cx="7219950" cy="208280"/>
        </p:xfrm>
        <a:graphic>
          <a:graphicData uri="http://schemas.openxmlformats.org/drawingml/2006/table">
            <a:tbl>
              <a:tblPr firstRow="1" firstCol="1" bandRow="1">
                <a:tableStyleId>{5C22544A-7EE6-4342-B048-85BDC9FD1C3A}</a:tableStyleId>
              </a:tblPr>
              <a:tblGrid>
                <a:gridCol w="7219950">
                  <a:extLst>
                    <a:ext uri="{9D8B030D-6E8A-4147-A177-3AD203B41FA5}">
                      <a16:colId xmlns:a16="http://schemas.microsoft.com/office/drawing/2014/main" val="2297992972"/>
                    </a:ext>
                  </a:extLst>
                </a:gridCol>
              </a:tblGrid>
              <a:tr h="0">
                <a:tc>
                  <a:txBody>
                    <a:bodyPr/>
                    <a:lstStyle/>
                    <a:p>
                      <a:pPr marL="0" marR="0">
                        <a:spcBef>
                          <a:spcPts val="0"/>
                        </a:spcBef>
                        <a:spcAft>
                          <a:spcPts val="0"/>
                        </a:spcAft>
                      </a:pPr>
                      <a:endParaRPr lang="en-US" sz="1200" dirty="0">
                        <a:effectLst/>
                        <a:uFill>
                          <a:solidFill>
                            <a:srgbClr val="000000"/>
                          </a:solidFill>
                        </a:uFill>
                        <a:latin typeface="Times New Roman" panose="02020603050405020304" pitchFamily="18" charset="0"/>
                        <a:ea typeface="Calibri" panose="020F0502020204030204" pitchFamily="34" charset="0"/>
                      </a:endParaRPr>
                    </a:p>
                  </a:txBody>
                  <a:tcPr marL="12700" marR="12700" marT="12700" marB="12700" anchor="ctr"/>
                </a:tc>
                <a:extLst>
                  <a:ext uri="{0D108BD9-81ED-4DB2-BD59-A6C34878D82A}">
                    <a16:rowId xmlns:a16="http://schemas.microsoft.com/office/drawing/2014/main" val="16319898"/>
                  </a:ext>
                </a:extLst>
              </a:tr>
            </a:tbl>
          </a:graphicData>
        </a:graphic>
      </p:graphicFrame>
    </p:spTree>
    <p:extLst>
      <p:ext uri="{BB962C8B-B14F-4D97-AF65-F5344CB8AC3E}">
        <p14:creationId xmlns:p14="http://schemas.microsoft.com/office/powerpoint/2010/main" val="428675994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7781"/>
            <a:ext cx="7301047" cy="857250"/>
          </a:xfrm>
        </p:spPr>
        <p:txBody>
          <a:bodyPr/>
          <a:lstStyle/>
          <a:p>
            <a:r>
              <a:rPr lang="en-US" b="1" dirty="0"/>
              <a:t>Why Use a Purpose Trust</a:t>
            </a:r>
          </a:p>
        </p:txBody>
      </p:sp>
      <p:sp>
        <p:nvSpPr>
          <p:cNvPr id="3" name="Content Placeholder 2"/>
          <p:cNvSpPr>
            <a:spLocks noGrp="1"/>
          </p:cNvSpPr>
          <p:nvPr>
            <p:ph idx="1"/>
          </p:nvPr>
        </p:nvSpPr>
        <p:spPr>
          <a:xfrm>
            <a:off x="457199" y="1329887"/>
            <a:ext cx="8058151" cy="3374428"/>
          </a:xfrm>
        </p:spPr>
        <p:txBody>
          <a:bodyPr>
            <a:normAutofit fontScale="77500" lnSpcReduction="20000"/>
          </a:bodyPr>
          <a:lstStyle/>
          <a:p>
            <a:r>
              <a:rPr lang="en-US" sz="2200" dirty="0">
                <a:latin typeface="Times New Roman" panose="02020603050405020304" pitchFamily="18" charset="0"/>
                <a:cs typeface="Times New Roman" panose="02020603050405020304" pitchFamily="18" charset="0"/>
              </a:rPr>
              <a:t>Business founders ready for retirement may want to ensure the continuity of the business operations and may want the mission of the business to continue as their legacy </a:t>
            </a:r>
          </a:p>
          <a:p>
            <a:endParaRPr lang="en-US" sz="10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Business founders may want to protect the employees and ensure that the business operates in an environmentally conscious manner</a:t>
            </a:r>
          </a:p>
          <a:p>
            <a:endParaRPr lang="en-US" sz="10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A family business may want to protect the business as it transitions to successor generations and avoid loss of family control if successor generations lose ownership (stock) due to divorce or other creditors</a:t>
            </a:r>
            <a:endParaRPr lang="en-US"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Business founder may want to provide children and further descendants with an income stream rather than one big “pay day”</a:t>
            </a:r>
          </a:p>
          <a:p>
            <a:endParaRPr lang="en-US" sz="10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A new business may want a structure that focuses on mission</a:t>
            </a: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919874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18444"/>
  <p:tag name="AS_OS" val="Microsoft Windows NT 6.1.7601 Service Pack 1"/>
  <p:tag name="AS_RELEASE_DATE" val="2017.05.17"/>
  <p:tag name="AS_TITLE" val="Aspose.Slides for .NET 4.0"/>
  <p:tag name="AS_VERSION" val="17.5"/>
</p:tagLst>
</file>

<file path=ppt/theme/theme1.xml><?xml version="1.0" encoding="utf-8"?>
<a:theme xmlns:a="http://schemas.openxmlformats.org/drawingml/2006/main" name="Impact 2018">
  <a:themeElements>
    <a:clrScheme name="Custom 2">
      <a:dk1>
        <a:srgbClr val="871237"/>
      </a:dk1>
      <a:lt1>
        <a:sysClr val="window" lastClr="FFFFFF"/>
      </a:lt1>
      <a:dk2>
        <a:srgbClr val="0D427D"/>
      </a:dk2>
      <a:lt2>
        <a:srgbClr val="D56729"/>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za">
      <a:majorFont>
        <a:latin typeface="Century Gothic"/>
        <a:ea typeface="Arial"/>
        <a:cs typeface="Arial"/>
        <a:font script="Jpan" typeface="メイリオ"/>
        <a:font script="Hans" typeface="宋体"/>
        <a:font script="Hant" typeface="新細明體"/>
      </a:majorFont>
      <a:minorFont>
        <a:latin typeface="Century Gothic"/>
        <a:ea typeface="Arial"/>
        <a:cs typeface="Arial"/>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2899</Words>
  <Application>Microsoft Macintosh PowerPoint</Application>
  <PresentationFormat>On-screen Show (16:9)</PresentationFormat>
  <Paragraphs>374</Paragraphs>
  <Slides>32</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Century Gothic</vt:lpstr>
      <vt:lpstr>Courier New</vt:lpstr>
      <vt:lpstr>Helvetica</vt:lpstr>
      <vt:lpstr>Helvetica Neue</vt:lpstr>
      <vt:lpstr>Open Sans</vt:lpstr>
      <vt:lpstr>Sue Ellen Francisco</vt:lpstr>
      <vt:lpstr>Times New Roman</vt:lpstr>
      <vt:lpstr>Impact 2018</vt:lpstr>
      <vt:lpstr>PowerPoint Presentation</vt:lpstr>
      <vt:lpstr>Business Succession Challenges</vt:lpstr>
      <vt:lpstr>PowerPoint Presentation</vt:lpstr>
      <vt:lpstr>PowerPoint Presentation</vt:lpstr>
      <vt:lpstr>Why a Purpose Trust Structure Might Help</vt:lpstr>
      <vt:lpstr>What Is a Purpose Trust</vt:lpstr>
      <vt:lpstr>What State Law Rules Support This </vt:lpstr>
      <vt:lpstr>South Dakota</vt:lpstr>
      <vt:lpstr>Why Use a Purpose Trust</vt:lpstr>
      <vt:lpstr>Governance Structure</vt:lpstr>
      <vt:lpstr>Tax Treatment – Trust Income Tax</vt:lpstr>
      <vt:lpstr>Tax Treatment on Transfer to Trust</vt:lpstr>
      <vt:lpstr>Perpetual Purpose Trust</vt:lpstr>
      <vt:lpstr>EXAMPLE: Organically Grown Company (OGC)</vt:lpstr>
      <vt:lpstr>OGC’s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of Purpose Trust as a Business Structure</vt:lpstr>
      <vt:lpstr>Benefits of Purpose Trust as a Business Structure</vt:lpstr>
      <vt:lpstr>Challenges of Using a Purpose Trust</vt:lpstr>
      <vt:lpstr>Funding a Sale</vt:lpstr>
      <vt:lpstr>Transfer Strategies –  If Owner Has Charitable Interests</vt:lpstr>
      <vt:lpstr>“Earth is now our only shareholder.”</vt:lpstr>
      <vt:lpstr>PowerPoint Presentation</vt:lpstr>
      <vt:lpstr>PowerPoint Presentation</vt:lpstr>
      <vt:lpstr>PowerPoint Presentation</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2024-10-09T16:24:13Z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-674663432</vt:i4>
  </property>
  <property fmtid="{D5CDD505-2E9C-101B-9397-08002B2CF9AE}" pid="3" name="_NewReviewCycle">
    <vt:lpwstr/>
  </property>
</Properties>
</file>